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54" r:id="rId2"/>
    <p:sldMasterId id="2147483667" r:id="rId3"/>
    <p:sldMasterId id="2147483671" r:id="rId4"/>
    <p:sldMasterId id="2147483678" r:id="rId5"/>
  </p:sldMasterIdLst>
  <p:notesMasterIdLst>
    <p:notesMasterId r:id="rId53"/>
  </p:notesMasterIdLst>
  <p:handoutMasterIdLst>
    <p:handoutMasterId r:id="rId54"/>
  </p:handoutMasterIdLst>
  <p:sldIdLst>
    <p:sldId id="264" r:id="rId6"/>
    <p:sldId id="561" r:id="rId7"/>
    <p:sldId id="548" r:id="rId8"/>
    <p:sldId id="257" r:id="rId9"/>
    <p:sldId id="309" r:id="rId10"/>
    <p:sldId id="553" r:id="rId11"/>
    <p:sldId id="554" r:id="rId12"/>
    <p:sldId id="262" r:id="rId13"/>
    <p:sldId id="555" r:id="rId14"/>
    <p:sldId id="556" r:id="rId15"/>
    <p:sldId id="557" r:id="rId16"/>
    <p:sldId id="558" r:id="rId17"/>
    <p:sldId id="271" r:id="rId18"/>
    <p:sldId id="559" r:id="rId19"/>
    <p:sldId id="270" r:id="rId20"/>
    <p:sldId id="292" r:id="rId21"/>
    <p:sldId id="272" r:id="rId22"/>
    <p:sldId id="560" r:id="rId23"/>
    <p:sldId id="549" r:id="rId24"/>
    <p:sldId id="562" r:id="rId25"/>
    <p:sldId id="289" r:id="rId26"/>
    <p:sldId id="405" r:id="rId27"/>
    <p:sldId id="459" r:id="rId28"/>
    <p:sldId id="461" r:id="rId29"/>
    <p:sldId id="460" r:id="rId30"/>
    <p:sldId id="494" r:id="rId31"/>
    <p:sldId id="476" r:id="rId32"/>
    <p:sldId id="470" r:id="rId33"/>
    <p:sldId id="417" r:id="rId34"/>
    <p:sldId id="495" r:id="rId35"/>
    <p:sldId id="477" r:id="rId36"/>
    <p:sldId id="418" r:id="rId37"/>
    <p:sldId id="496" r:id="rId38"/>
    <p:sldId id="550" r:id="rId39"/>
    <p:sldId id="551" r:id="rId40"/>
    <p:sldId id="256" r:id="rId41"/>
    <p:sldId id="258" r:id="rId42"/>
    <p:sldId id="259" r:id="rId43"/>
    <p:sldId id="261" r:id="rId44"/>
    <p:sldId id="260" r:id="rId45"/>
    <p:sldId id="263" r:id="rId46"/>
    <p:sldId id="552" r:id="rId47"/>
    <p:sldId id="265" r:id="rId48"/>
    <p:sldId id="266" r:id="rId49"/>
    <p:sldId id="267" r:id="rId50"/>
    <p:sldId id="268" r:id="rId51"/>
    <p:sldId id="269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stin Wilkins" initials="JW" lastIdx="10" clrIdx="0">
    <p:extLst>
      <p:ext uri="{19B8F6BF-5375-455C-9EA6-DF929625EA0E}">
        <p15:presenceInfo xmlns:p15="http://schemas.microsoft.com/office/powerpoint/2012/main" userId="Justin Wilkin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80"/>
    <a:srgbClr val="000099"/>
    <a:srgbClr val="E08836"/>
    <a:srgbClr val="376092"/>
    <a:srgbClr val="D7E4BD"/>
    <a:srgbClr val="EBF1DE"/>
    <a:srgbClr val="F6F9FC"/>
    <a:srgbClr val="FFFFFF"/>
    <a:srgbClr val="B40000"/>
    <a:srgbClr val="F1C9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34" autoAdjust="0"/>
    <p:restoredTop sz="96405"/>
  </p:normalViewPr>
  <p:slideViewPr>
    <p:cSldViewPr>
      <p:cViewPr varScale="1">
        <p:scale>
          <a:sx n="64" d="100"/>
          <a:sy n="64" d="100"/>
        </p:scale>
        <p:origin x="596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822"/>
    </p:cViewPr>
  </p:sorterViewPr>
  <p:notesViewPr>
    <p:cSldViewPr>
      <p:cViewPr varScale="1">
        <p:scale>
          <a:sx n="101" d="100"/>
          <a:sy n="101" d="100"/>
        </p:scale>
        <p:origin x="5154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commentAuthors" Target="commentAuthor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5B5575-5396-4903-B001-2952BE6B9F1B}" type="datetimeFigureOut">
              <a:rPr lang="en-GB" smtClean="0"/>
              <a:t>05/11/2024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42CCE1-13AB-4907-8C53-954A4412C1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96156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E547EB-7C1B-40A0-9C00-7392B48D9156}" type="datetimeFigureOut">
              <a:rPr lang="en-GB" smtClean="0"/>
              <a:t>05/11/2024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989F4-5BC7-45C8-8C9A-BD91344270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3248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19400"/>
            <a:ext cx="8534400" cy="17057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-204936"/>
            <a:ext cx="12192000" cy="1556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6237312"/>
            <a:ext cx="12192000" cy="62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392" y="476672"/>
            <a:ext cx="10945216" cy="2448272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B4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 descr="A logo with blue text&#10;&#10;Description automatically generated">
            <a:extLst>
              <a:ext uri="{FF2B5EF4-FFF2-40B4-BE49-F238E27FC236}">
                <a16:creationId xmlns:a16="http://schemas.microsoft.com/office/drawing/2014/main" id="{DF9A578E-028E-CC2B-9704-2D73BC13F6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5589240"/>
            <a:ext cx="2815233" cy="117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82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F4C1C-D7FA-4C05-BCDE-A5BDF2884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AFFBF-A046-4C2C-87F8-1D342F254A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65DF1F-8BF7-42C1-9535-4334A58978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645F6D-D90D-47ED-B4E8-D929C5844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C2F86-CBEA-451C-BB58-F08669FB7922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836588-0B01-476C-B2EF-4187C3BBB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B9D354-3D09-4B70-92ED-25B576895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2F78-E514-4902-B6FB-5F2FEFE32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49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996B1-8668-4867-AE49-51861F27F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D53E59-7E06-4ED5-8F28-9788DCD1C7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64F28E-03C0-4050-9F10-ACE9516856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4CB519-F044-47B9-9D7B-065E18C256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C77022-8B7F-401D-B080-096842D700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CA705D-FAE1-4F3F-A9FF-EF0FAE450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C2F86-CBEA-451C-BB58-F08669FB7922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AF924E-4542-45A9-9F9F-7340FA10F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2AEC21-45D1-47E9-B88E-14B661A3A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2F78-E514-4902-B6FB-5F2FEFE32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5723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FFB4F-762A-43F1-9D68-BFB1AF32E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3958A2-E5DE-44A4-8C47-93EA3CA18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C2F86-CBEA-451C-BB58-F08669FB7922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B8CF33-42DE-4491-B00A-1CECEF581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683007-EE33-4CC3-BA87-471BF7BC7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2F78-E514-4902-B6FB-5F2FEFE32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1364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FE2663-E347-4180-BCD1-46CBA9B82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C2F86-CBEA-451C-BB58-F08669FB7922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275A65-8D47-4770-9ABD-4A341004A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13BB0-1CF5-4F5D-8D74-732CD81DD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2F78-E514-4902-B6FB-5F2FEFE32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2106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58116-8C3E-40B3-B97B-3928AD6AA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0F46C-FED4-41CE-B061-96414D942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5CA7AF-C262-4B43-83A7-A02DE40873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38028B-E9C8-4950-B92B-8DC03ACF0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C2F86-CBEA-451C-BB58-F08669FB7922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61C8AB-924A-4B93-AEF0-A58C7C24A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F5520D-92CB-4015-B29E-A6073DDA1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2F78-E514-4902-B6FB-5F2FEFE32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8155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96AB9-481E-4247-95A9-44C591FFC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9E0BD2-823A-4C5C-B971-043F908D2C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C8D00A-83B3-433C-A74B-685E34F62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08D2A-925E-4B85-A2C5-DB325345B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C2F86-CBEA-451C-BB58-F08669FB7922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C543CD-CE98-4E5F-BFC8-5405063AD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34FB1C-2D35-4F31-9646-9439893A2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2F78-E514-4902-B6FB-5F2FEFE32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938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47D0E-F0E3-49DD-85C7-2FB58B5B1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6A7F4B-6F7C-4CC7-B40C-B0AF3480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79AE9-5634-4CC5-A04F-17452D701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C2F86-CBEA-451C-BB58-F08669FB7922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B6DBE-E166-414F-87B3-1F7B02F96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89DB5-1F69-45F1-8D39-C1CE85DE8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2F78-E514-4902-B6FB-5F2FEFE32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4348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4B6A4B-2859-4ABA-A231-65AA4D4B81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CD0BFF-C3EB-43FB-95BE-014C1F419D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2B9AF-A438-447B-A66B-68CCAB135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C2F86-CBEA-451C-BB58-F08669FB7922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702B9-9FF4-405C-A184-E904F0A39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18BBA-8A6E-4670-B4A5-4385A8815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2F78-E514-4902-B6FB-5F2FEFE32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9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19400"/>
            <a:ext cx="8534400" cy="17057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-204936"/>
            <a:ext cx="12192000" cy="1556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6237312"/>
            <a:ext cx="12192000" cy="62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392" y="476672"/>
            <a:ext cx="10945216" cy="2448272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B4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349CD0D-3304-2010-6F4C-30C08DAD57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7883" y="4876221"/>
            <a:ext cx="3376233" cy="133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247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nlmix</a:t>
            </a:r>
            <a:r>
              <a:rPr lang="en-GB" dirty="0">
                <a:solidFill>
                  <a:srgbClr val="B40000"/>
                </a:solidFill>
              </a:rPr>
              <a:t>r2</a:t>
            </a:r>
            <a:r>
              <a:rPr lang="en-GB" dirty="0"/>
              <a:t> development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574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nlmix</a:t>
            </a:r>
            <a:r>
              <a:rPr lang="en-GB" dirty="0">
                <a:solidFill>
                  <a:srgbClr val="B40000"/>
                </a:solidFill>
              </a:rPr>
              <a:t>r2</a:t>
            </a:r>
            <a:r>
              <a:rPr lang="en-GB" dirty="0"/>
              <a:t> development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3101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 dirty="0"/>
              <a:t>nlmix</a:t>
            </a:r>
            <a:r>
              <a:rPr lang="en-GB" dirty="0">
                <a:solidFill>
                  <a:srgbClr val="B40000"/>
                </a:solidFill>
              </a:rPr>
              <a:t>r2</a:t>
            </a:r>
            <a:r>
              <a:rPr lang="en-GB" dirty="0"/>
              <a:t> development team</a:t>
            </a:r>
          </a:p>
        </p:txBody>
      </p:sp>
    </p:spTree>
    <p:extLst>
      <p:ext uri="{BB962C8B-B14F-4D97-AF65-F5344CB8AC3E}">
        <p14:creationId xmlns:p14="http://schemas.microsoft.com/office/powerpoint/2010/main" val="42270014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3BAF48-A8C2-17F3-3CE7-77AFDD7210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402" y="5029153"/>
            <a:ext cx="3242856" cy="1281069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19400"/>
            <a:ext cx="8534400" cy="17057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-204936"/>
            <a:ext cx="12192000" cy="1556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6237312"/>
            <a:ext cx="12192000" cy="62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392" y="476672"/>
            <a:ext cx="10945216" cy="2448272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B4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0604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34040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3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44420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nlmixr development team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35258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nlmixr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3034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508761"/>
            <a:ext cx="5059680" cy="452532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508761"/>
            <a:ext cx="5059680" cy="452532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57200"/>
            <a:ext cx="10363200" cy="9601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62138" y="6629400"/>
            <a:ext cx="6977062" cy="228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External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47CF9-5B10-D24F-A8D7-45A9778164F7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028953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19400"/>
            <a:ext cx="8534400" cy="17057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-204936"/>
            <a:ext cx="12192000" cy="1556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6237312"/>
            <a:ext cx="12192000" cy="62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392" y="476672"/>
            <a:ext cx="10945216" cy="2448272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B4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36C08A-A17A-4DB8-9C65-9956B5E1A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232" y="4787964"/>
            <a:ext cx="3513536" cy="176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857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31091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3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3440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3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 dirty="0"/>
              <a:t>nlmix</a:t>
            </a:r>
            <a:r>
              <a:rPr lang="en-GB" dirty="0">
                <a:solidFill>
                  <a:srgbClr val="B40000"/>
                </a:solidFill>
              </a:rPr>
              <a:t>r2</a:t>
            </a:r>
            <a:r>
              <a:rPr lang="en-GB" dirty="0"/>
              <a:t> development team</a:t>
            </a:r>
          </a:p>
        </p:txBody>
      </p:sp>
    </p:spTree>
    <p:extLst>
      <p:ext uri="{BB962C8B-B14F-4D97-AF65-F5344CB8AC3E}">
        <p14:creationId xmlns:p14="http://schemas.microsoft.com/office/powerpoint/2010/main" val="12082921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nlmixr development team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36121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nlmixr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6888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58116-8C3E-40B3-B97B-3928AD6AA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0F46C-FED4-41CE-B061-96414D942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5CA7AF-C262-4B43-83A7-A02DE40873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38028B-E9C8-4950-B92B-8DC03ACF0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C2F86-CBEA-451C-BB58-F08669FB7922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61C8AB-924A-4B93-AEF0-A58C7C24A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F5520D-92CB-4015-B29E-A6073DDA1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2F78-E514-4902-B6FB-5F2FEFE32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47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nlmixr2 development team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6884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nlmixr2 development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2207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58116-8C3E-40B3-B97B-3928AD6AA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0F46C-FED4-41CE-B061-96414D942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5CA7AF-C262-4B43-83A7-A02DE40873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38028B-E9C8-4950-B92B-8DC03ACF0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C2F86-CBEA-451C-BB58-F08669FB7922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61C8AB-924A-4B93-AEF0-A58C7C24A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F5520D-92CB-4015-B29E-A6073DDA1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2F78-E514-4902-B6FB-5F2FEFE32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28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037D1-58AA-4A9A-B3CF-66CF1389CC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075D33-86B5-43B0-8244-553D002EC1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589962-5708-4A06-8E60-1E7C8C523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C2F86-CBEA-451C-BB58-F08669FB7922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5137C-E5EB-4C63-95A4-04E028995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9EAA6-58B9-49F5-9389-DAF330DCC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2F78-E514-4902-B6FB-5F2FEFE32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33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54748-CA39-4AED-8B9F-26B801D65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D4BA8-BBD7-46BC-9946-6A22168B5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ACB5E-66FF-400D-A2A8-22AA0F09B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C2F86-CBEA-451C-BB58-F08669FB7922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15080-640F-4C3B-B038-18C1990C9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6CFF8-DD22-457D-B5AA-DA210BBAF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2F78-E514-4902-B6FB-5F2FEFE32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95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7543F-D895-48FA-81A9-31C829244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6283F9-3A4A-4F6D-A526-7772B7FD9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53110-D0BE-4258-ACCF-036833CEA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C2F86-CBEA-451C-BB58-F08669FB7922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C5CBE-05CE-4A9E-9EC6-61E06395D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A904F-30F7-47AE-8E62-93D1B0C4E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2F78-E514-4902-B6FB-5F2FEFE32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17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3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9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3392" y="113386"/>
            <a:ext cx="10945216" cy="98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59563" y="6564883"/>
            <a:ext cx="7392821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2">
                    <a:lumMod val="75000"/>
                  </a:schemeClr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GB" dirty="0"/>
              <a:t>nlmixr2 development team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3392" y="6564883"/>
            <a:ext cx="1056117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B40000"/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6" descr="A logo with blue text&#10;&#10;Description automatically generated">
            <a:extLst>
              <a:ext uri="{FF2B5EF4-FFF2-40B4-BE49-F238E27FC236}">
                <a16:creationId xmlns:a16="http://schemas.microsoft.com/office/drawing/2014/main" id="{EA132054-EC2F-578E-B478-74729BB8947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4826" y="6382556"/>
            <a:ext cx="1039846" cy="43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9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66" r:id="rId6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B40000"/>
          </a:solidFill>
          <a:latin typeface="+mn-lt"/>
          <a:ea typeface="Tahoma" pitchFamily="34" charset="0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2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16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35A767-94D7-4865-84B1-F1D9B1F10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0EA11E-EDEE-46A8-B384-14B01C574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F95C08-8544-4ED7-9CA4-6235C05A8A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C2F86-CBEA-451C-BB58-F08669FB7922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600EE-D04B-4B22-A153-D77CEB6FF6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6B69F-E2B6-40A2-8716-DAF07DCF92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12F78-E514-4902-B6FB-5F2FEFE32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38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59564" y="6564883"/>
            <a:ext cx="7392821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2">
                    <a:lumMod val="75000"/>
                  </a:schemeClr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GB" dirty="0"/>
              <a:t>nlmix</a:t>
            </a:r>
            <a:r>
              <a:rPr lang="en-GB" dirty="0">
                <a:solidFill>
                  <a:srgbClr val="B40000"/>
                </a:solidFill>
              </a:rPr>
              <a:t>r2</a:t>
            </a:r>
            <a:r>
              <a:rPr lang="en-GB" dirty="0"/>
              <a:t> development team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3392" y="6564883"/>
            <a:ext cx="1056117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B40000"/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4" name="Picture 3" descr="A logo with blue text&#10;&#10;Description automatically generated">
            <a:extLst>
              <a:ext uri="{FF2B5EF4-FFF2-40B4-BE49-F238E27FC236}">
                <a16:creationId xmlns:a16="http://schemas.microsoft.com/office/drawing/2014/main" id="{48E2451D-5718-B217-06AC-3AFE61B9723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4826" y="6382556"/>
            <a:ext cx="1039846" cy="43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615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B40000"/>
          </a:solidFill>
          <a:latin typeface="+mn-lt"/>
          <a:ea typeface="Tahoma" pitchFamily="34" charset="0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2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16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83E3186-44D4-ECF9-9337-FDE797675F4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3228" y="6335186"/>
            <a:ext cx="1042416" cy="4118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3392" y="113386"/>
            <a:ext cx="10945216" cy="98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59563" y="6564883"/>
            <a:ext cx="7392821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2">
                    <a:lumMod val="75000"/>
                  </a:schemeClr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GB"/>
              <a:t>nlmixr development team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3392" y="6564883"/>
            <a:ext cx="1056117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B40000"/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2181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B40000"/>
          </a:solidFill>
          <a:latin typeface="+mn-lt"/>
          <a:ea typeface="Tahoma" pitchFamily="34" charset="0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2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16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3392" y="113386"/>
            <a:ext cx="10945216" cy="98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59563" y="6564883"/>
            <a:ext cx="7392821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2">
                    <a:lumMod val="75000"/>
                  </a:schemeClr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GB"/>
              <a:t>nlmixr development team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3392" y="6564883"/>
            <a:ext cx="1056117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B40000"/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D5D413-8FFD-483D-8826-17A84E56349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504" y="6271240"/>
            <a:ext cx="1044116" cy="52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79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B40000"/>
          </a:solidFill>
          <a:latin typeface="+mn-lt"/>
          <a:ea typeface="Tahoma" pitchFamily="34" charset="0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2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16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nlmixr2.github.io/rxode2/articles/rxode2-model-types.html#solved-compartment-models" TargetMode="Externa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80.png"/><Relationship Id="rId5" Type="http://schemas.openxmlformats.org/officeDocument/2006/relationships/image" Target="../media/image27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nlmixr.org/" TargetMode="External"/><Relationship Id="rId2" Type="http://schemas.openxmlformats.org/officeDocument/2006/relationships/hyperlink" Target="https://github.com/nlmixr2" TargetMode="Externa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www.linkedin.com/groups/8621368/" TargetMode="External"/><Relationship Id="rId4" Type="http://schemas.openxmlformats.org/officeDocument/2006/relationships/hyperlink" Target="https://blog.nlmixr2.org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4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sv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nlmixrdevelopment.github.io/RxODE/articles/RxODE-event-tabl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02272" y="585262"/>
            <a:ext cx="649432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14414" algn="l"/>
              </a:tabLst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67B4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Tutorial Session 1a:  Using Past Models to Bridge to Open Models and Open Science Using nlmixr2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rgbClr val="0067B4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rgbClr val="0067B4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67B4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Chairs: Matthew L. Fidler and William S. Denney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rgbClr val="0067B4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Subtitle 20">
            <a:extLst>
              <a:ext uri="{FF2B5EF4-FFF2-40B4-BE49-F238E27FC236}">
                <a16:creationId xmlns:a16="http://schemas.microsoft.com/office/drawing/2014/main" id="{41155591-14DF-40D7-BCBD-0F69F25B81E5}"/>
              </a:ext>
            </a:extLst>
          </p:cNvPr>
          <p:cNvSpPr txBox="1">
            <a:spLocks/>
          </p:cNvSpPr>
          <p:nvPr/>
        </p:nvSpPr>
        <p:spPr>
          <a:xfrm>
            <a:off x="350088" y="6532299"/>
            <a:ext cx="11519529" cy="307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67B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Phoenix, AZ							                  November 10 – 13, 2024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C90032B-D0CC-440F-A04D-84010D173D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753002"/>
              </p:ext>
            </p:extLst>
          </p:nvPr>
        </p:nvGraphicFramePr>
        <p:xfrm>
          <a:off x="902938" y="3573016"/>
          <a:ext cx="10663209" cy="25952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87454">
                  <a:extLst>
                    <a:ext uri="{9D8B030D-6E8A-4147-A177-3AD203B41FA5}">
                      <a16:colId xmlns:a16="http://schemas.microsoft.com/office/drawing/2014/main" val="2784453628"/>
                    </a:ext>
                  </a:extLst>
                </a:gridCol>
                <a:gridCol w="7575755">
                  <a:extLst>
                    <a:ext uri="{9D8B030D-6E8A-4147-A177-3AD203B41FA5}">
                      <a16:colId xmlns:a16="http://schemas.microsoft.com/office/drawing/2014/main" val="3713040434"/>
                    </a:ext>
                  </a:extLst>
                </a:gridCol>
              </a:tblGrid>
              <a:tr h="621822">
                <a:tc>
                  <a:txBody>
                    <a:bodyPr/>
                    <a:lstStyle/>
                    <a:p>
                      <a:pPr algn="r"/>
                      <a:r>
                        <a:rPr lang="en-US" sz="1900" b="0" dirty="0">
                          <a:solidFill>
                            <a:srgbClr val="0067B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Matthew Fidler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dirty="0">
                          <a:solidFill>
                            <a:srgbClr val="0067B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Basics of nlmixr2/rxode2 Model Syntax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556789"/>
                  </a:ext>
                </a:extLst>
              </a:tr>
              <a:tr h="434289">
                <a:tc>
                  <a:txBody>
                    <a:bodyPr/>
                    <a:lstStyle/>
                    <a:p>
                      <a:pPr algn="r"/>
                      <a:r>
                        <a:rPr lang="en-US" sz="1900" dirty="0">
                          <a:solidFill>
                            <a:srgbClr val="0067B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William Denney</a:t>
                      </a:r>
                      <a:endParaRPr lang="en-US" sz="1900" b="0" dirty="0">
                        <a:solidFill>
                          <a:srgbClr val="0067B4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dirty="0">
                          <a:solidFill>
                            <a:srgbClr val="0067B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How to import NONMEM and </a:t>
                      </a:r>
                      <a:r>
                        <a:rPr lang="en-US" sz="1900" b="0" dirty="0" err="1">
                          <a:solidFill>
                            <a:srgbClr val="0067B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Monolix</a:t>
                      </a:r>
                      <a:r>
                        <a:rPr lang="en-US" sz="1900" b="0" dirty="0">
                          <a:solidFill>
                            <a:srgbClr val="0067B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Models into the nlmixr2/rxode2 Model Function using nonmem2rx and monolix2rx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393636"/>
                  </a:ext>
                </a:extLst>
              </a:tr>
              <a:tr h="434289">
                <a:tc>
                  <a:txBody>
                    <a:bodyPr/>
                    <a:lstStyle/>
                    <a:p>
                      <a:pPr algn="r"/>
                      <a:r>
                        <a:rPr lang="en-US" sz="1900" dirty="0">
                          <a:solidFill>
                            <a:srgbClr val="0067B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Mirjam Trame</a:t>
                      </a:r>
                      <a:endParaRPr lang="en-US" sz="1900" b="0" dirty="0">
                        <a:solidFill>
                          <a:srgbClr val="0067B4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dirty="0">
                          <a:solidFill>
                            <a:srgbClr val="0067B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Simulate New Dosing Scenarios using RxODE2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4737695"/>
                  </a:ext>
                </a:extLst>
              </a:tr>
              <a:tr h="434289">
                <a:tc>
                  <a:txBody>
                    <a:bodyPr/>
                    <a:lstStyle/>
                    <a:p>
                      <a:pPr algn="r"/>
                      <a:r>
                        <a:rPr kumimoji="0" lang="en-US" sz="1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67B4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Theodoros Papathanasiou</a:t>
                      </a:r>
                      <a:endParaRPr lang="en-US" sz="1900" b="0" dirty="0">
                        <a:solidFill>
                          <a:srgbClr val="0067B4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dirty="0">
                          <a:solidFill>
                            <a:srgbClr val="0067B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Re-estimate New Data Using nlmixr2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8049"/>
                  </a:ext>
                </a:extLst>
              </a:tr>
              <a:tr h="434289">
                <a:tc>
                  <a:txBody>
                    <a:bodyPr/>
                    <a:lstStyle/>
                    <a:p>
                      <a:pPr algn="r"/>
                      <a:r>
                        <a:rPr lang="en-US" sz="1900" b="0" dirty="0">
                          <a:solidFill>
                            <a:srgbClr val="0067B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Justin Wilkins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0" dirty="0">
                          <a:solidFill>
                            <a:srgbClr val="0067B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Individualize Dosing Using </a:t>
                      </a:r>
                      <a:r>
                        <a:rPr lang="en-US" sz="1900" b="0" dirty="0" err="1">
                          <a:solidFill>
                            <a:srgbClr val="0067B4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posologyr</a:t>
                      </a:r>
                      <a:endParaRPr lang="en-US" sz="1900" b="0" dirty="0">
                        <a:solidFill>
                          <a:srgbClr val="0067B4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404470"/>
                  </a:ext>
                </a:extLst>
              </a:tr>
            </a:tbl>
          </a:graphicData>
        </a:graphic>
      </p:graphicFrame>
      <p:pic>
        <p:nvPicPr>
          <p:cNvPr id="6" name="Picture 5" descr="A bridge over water with text&#10;&#10;Description automatically generated">
            <a:extLst>
              <a:ext uri="{FF2B5EF4-FFF2-40B4-BE49-F238E27FC236}">
                <a16:creationId xmlns:a16="http://schemas.microsoft.com/office/drawing/2014/main" id="{FF6D2CC4-E6D9-D8AC-39C6-26481F1CB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92" y="260763"/>
            <a:ext cx="3647697" cy="281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696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 dirty="0"/>
              <a:t>r uses defined parameters to select 1, 2 or 3 solved compartment model with </a:t>
            </a:r>
            <a:r>
              <a:rPr lang="en-GB" sz="2400" dirty="0" err="1"/>
              <a:t>linCmt</a:t>
            </a:r>
            <a:r>
              <a:rPr lang="en-GB" sz="2400" dirty="0"/>
              <a:t>() </a:t>
            </a:r>
            <a:r>
              <a:rPr lang="en-GB" sz="2400" dirty="0">
                <a:sym typeface="Wingdings" panose="05000000000000000000" pitchFamily="2" charset="2"/>
              </a:rPr>
              <a:t> closed-form solutions</a:t>
            </a:r>
            <a:endParaRPr lang="en-GB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EA325-E17C-4431-8C79-1AEA4A396602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B40000"/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623392" y="1196752"/>
          <a:ext cx="10944226" cy="512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4736">
                  <a:extLst>
                    <a:ext uri="{9D8B030D-6E8A-4147-A177-3AD203B41FA5}">
                      <a16:colId xmlns:a16="http://schemas.microsoft.com/office/drawing/2014/main" val="2621055992"/>
                    </a:ext>
                  </a:extLst>
                </a:gridCol>
                <a:gridCol w="4319490">
                  <a:extLst>
                    <a:ext uri="{9D8B030D-6E8A-4147-A177-3AD203B41FA5}">
                      <a16:colId xmlns:a16="http://schemas.microsoft.com/office/drawing/2014/main" val="2876914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Solved System Parameterization</a:t>
                      </a:r>
                      <a:r>
                        <a:rPr lang="en-US" baseline="0" dirty="0"/>
                        <a:t> Support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model({ })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861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800" baseline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888510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nlmix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r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 development team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51903" y="1502782"/>
            <a:ext cx="390683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model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({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Cl  </a:t>
            </a:r>
            <a:r>
              <a:rPr kumimoji="0" lang="sv-SE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=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exp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lCl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+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eta.Cl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Vc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</a:t>
            </a:r>
            <a:r>
              <a:rPr kumimoji="0" lang="sv-SE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=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exp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lVc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+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eta.Vc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KA  </a:t>
            </a:r>
            <a:r>
              <a:rPr kumimoji="0" lang="sv-SE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=</a:t>
            </a:r>
            <a:r>
              <a: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exp</a:t>
            </a:r>
            <a:r>
              <a:rPr kumimoji="0" lang="sv-SE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lKa </a:t>
            </a:r>
            <a:r>
              <a:rPr kumimoji="0" lang="sv-SE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+</a:t>
            </a:r>
            <a:r>
              <a: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eta.Ka</a:t>
            </a:r>
            <a:r>
              <a:rPr kumimoji="0" lang="sv-SE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1" i="0" u="none" strike="noStrike" kern="1200" cap="none" spc="0" normalizeH="0" baseline="0" noProof="0" dirty="0">
              <a:ln>
                <a:noFill/>
              </a:ln>
              <a:solidFill>
                <a:srgbClr val="00008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1" i="0" u="none" strike="noStrike" kern="1200" cap="none" spc="0" normalizeH="0" baseline="0" noProof="0" dirty="0">
              <a:ln>
                <a:noFill/>
              </a:ln>
              <a:solidFill>
                <a:srgbClr val="00008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})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95499" y="259467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824192" y="3212976"/>
            <a:ext cx="36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linCmt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()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~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prop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prop.sd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61031" y="1628800"/>
          <a:ext cx="6581996" cy="2291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74599">
                  <a:extLst>
                    <a:ext uri="{9D8B030D-6E8A-4147-A177-3AD203B41FA5}">
                      <a16:colId xmlns:a16="http://schemas.microsoft.com/office/drawing/2014/main" val="1418526315"/>
                    </a:ext>
                  </a:extLst>
                </a:gridCol>
                <a:gridCol w="1948202">
                  <a:extLst>
                    <a:ext uri="{9D8B030D-6E8A-4147-A177-3AD203B41FA5}">
                      <a16:colId xmlns:a16="http://schemas.microsoft.com/office/drawing/2014/main" val="2573192727"/>
                    </a:ext>
                  </a:extLst>
                </a:gridCol>
                <a:gridCol w="2659195">
                  <a:extLst>
                    <a:ext uri="{9D8B030D-6E8A-4147-A177-3AD203B41FA5}">
                      <a16:colId xmlns:a16="http://schemas.microsoft.com/office/drawing/2014/main" val="7082919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 Compartment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Compartment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Compartment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443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Cl,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Cl, V, Q, </a:t>
                      </a:r>
                      <a:r>
                        <a:rPr lang="en-US" dirty="0" err="1"/>
                        <a:t>Vp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Cl, </a:t>
                      </a:r>
                      <a:r>
                        <a:rPr lang="en-US" dirty="0" err="1"/>
                        <a:t>Vc</a:t>
                      </a:r>
                      <a:r>
                        <a:rPr lang="en-US" dirty="0"/>
                        <a:t>, Q1, Vp1, Q2 Vp2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962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Kel</a:t>
                      </a:r>
                      <a:r>
                        <a:rPr lang="en-US" dirty="0"/>
                        <a:t>,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Kel</a:t>
                      </a:r>
                      <a:r>
                        <a:rPr lang="en-US" dirty="0"/>
                        <a:t>, k12, k21,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Kel</a:t>
                      </a:r>
                      <a:r>
                        <a:rPr lang="en-US" dirty="0"/>
                        <a:t>,</a:t>
                      </a:r>
                      <a:r>
                        <a:rPr lang="en-US" baseline="0" dirty="0"/>
                        <a:t> k12, k21, k13, k31, 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855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A,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alpha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A, alpha, B, 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A, alpha, B, beta,</a:t>
                      </a:r>
                      <a:r>
                        <a:rPr lang="en-US" baseline="0" dirty="0"/>
                        <a:t> C, gamma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9545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71542" y="3919115"/>
            <a:ext cx="679313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nlmix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902C1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also uses parameter aliases; Examples: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V =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Vc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=  V1 and Q = Cld. 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Parameter case does not matter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Parameter aliases are context dependent. 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The first can be Volume =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Vc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, (Can start with V2)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Second numbered Volume =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Vp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All NONMEM style parameters are supported.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1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CMT #1 = depot (w/</a:t>
            </a:r>
            <a:r>
              <a:rPr kumimoji="0" lang="en-GB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Ka</a:t>
            </a:r>
            <a:r>
              <a:rPr kumimoji="0" lang="en-GB" sz="1800" b="1" i="1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) / central (without </a:t>
            </a:r>
            <a:r>
              <a:rPr kumimoji="0" lang="en-GB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Ka</a:t>
            </a:r>
            <a:r>
              <a:rPr kumimoji="0" lang="en-GB" sz="1800" b="1" i="1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) compartment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464680" y="2638653"/>
            <a:ext cx="2803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Vp  </a:t>
            </a:r>
            <a:r>
              <a:rPr kumimoji="0" lang="sv-SE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=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exp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lVp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Cld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sv-SE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=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exp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lCld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</a:t>
            </a:r>
            <a:endParaRPr kumimoji="0" lang="sv-SE" sz="1800" b="1" i="0" u="none" strike="noStrike" kern="1200" cap="none" spc="0" normalizeH="0" baseline="0" noProof="0" dirty="0">
              <a:ln>
                <a:noFill/>
              </a:ln>
              <a:solidFill>
                <a:srgbClr val="00008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51903" y="3861048"/>
            <a:ext cx="3972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1 compartment solved model is specified by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linCmt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()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51902" y="4687976"/>
            <a:ext cx="38286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2 and 3 compartment model is also specified by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linCmt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()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Type of model depends on provided parameters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3352" y="6330806"/>
            <a:ext cx="11377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  <a:hlinkClick r:id="rId2"/>
              </a:rPr>
              <a:t>https://nlmixr2.github.io/rxode2/articles/rxode2-model-types.html#solved-compartment-models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063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623392" y="1196752"/>
          <a:ext cx="10944226" cy="512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2113">
                  <a:extLst>
                    <a:ext uri="{9D8B030D-6E8A-4147-A177-3AD203B41FA5}">
                      <a16:colId xmlns:a16="http://schemas.microsoft.com/office/drawing/2014/main" val="2621055992"/>
                    </a:ext>
                  </a:extLst>
                </a:gridCol>
                <a:gridCol w="5472113">
                  <a:extLst>
                    <a:ext uri="{9D8B030D-6E8A-4147-A177-3AD203B41FA5}">
                      <a16:colId xmlns:a16="http://schemas.microsoft.com/office/drawing/2014/main" val="2876914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Initialisation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ini</a:t>
                      </a:r>
                      <a:r>
                        <a:rPr lang="en-US" dirty="0"/>
                        <a:t>({ })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model({ })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861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800" baseline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88851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A </a:t>
            </a: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 dirty="0"/>
              <a:t>r model block in case of no closed-form solution or PD model and ODE model block is required </a:t>
            </a:r>
            <a:r>
              <a:rPr lang="en-GB" sz="2400" dirty="0">
                <a:sym typeface="Wingdings" panose="05000000000000000000" pitchFamily="2" charset="2"/>
              </a:rPr>
              <a:t> </a:t>
            </a:r>
            <a:r>
              <a:rPr lang="en-GB" sz="2400" dirty="0" err="1">
                <a:sym typeface="Wingdings" panose="05000000000000000000" pitchFamily="2" charset="2"/>
              </a:rPr>
              <a:t>linCmt</a:t>
            </a:r>
            <a:r>
              <a:rPr lang="en-GB" sz="2400" dirty="0">
                <a:sym typeface="Wingdings" panose="05000000000000000000" pitchFamily="2" charset="2"/>
              </a:rPr>
              <a:t> cannot be used</a:t>
            </a:r>
            <a:endParaRPr lang="en-GB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EA325-E17C-4431-8C79-1AEA4A396602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B40000"/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nlmix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r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 development team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323021" y="1844824"/>
            <a:ext cx="5029569" cy="792088"/>
          </a:xfrm>
          <a:prstGeom prst="rect">
            <a:avLst/>
          </a:prstGeom>
          <a:solidFill>
            <a:srgbClr val="F1C9A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96000" y="1502782"/>
            <a:ext cx="5078634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model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({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Cl 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=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exp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lCl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+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eta.Cl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Vc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=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exp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lVc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+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eta.Vc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KA 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=</a:t>
            </a:r>
            <a:r>
              <a: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exp</a:t>
            </a:r>
            <a:r>
              <a:rPr kumimoji="0" lang="sv-SE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lKa </a:t>
            </a:r>
            <a:r>
              <a:rPr kumimoji="0" lang="sv-SE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+</a:t>
            </a:r>
            <a:r>
              <a: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eta.Ka</a:t>
            </a:r>
            <a:r>
              <a:rPr kumimoji="0" lang="sv-SE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1" i="0" u="none" strike="noStrike" kern="1200" cap="none" spc="0" normalizeH="0" baseline="0" noProof="0" dirty="0">
              <a:ln>
                <a:noFill/>
              </a:ln>
              <a:solidFill>
                <a:srgbClr val="00008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1" i="0" u="none" strike="noStrike" kern="1200" cap="none" spc="0" normalizeH="0" baseline="0" noProof="0" dirty="0">
              <a:ln>
                <a:noFill/>
              </a:ln>
              <a:solidFill>
                <a:srgbClr val="00008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1" i="0" u="none" strike="noStrike" kern="1200" cap="none" spc="0" normalizeH="0" baseline="0" noProof="0" dirty="0">
              <a:ln>
                <a:noFill/>
              </a:ln>
              <a:solidFill>
                <a:srgbClr val="00008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1" i="0" u="none" strike="noStrike" kern="1200" cap="none" spc="0" normalizeH="0" baseline="0" noProof="0" dirty="0">
              <a:ln>
                <a:noFill/>
              </a:ln>
              <a:solidFill>
                <a:srgbClr val="00008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00008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})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Parameters defined based on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ini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block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Fixed/Random relationships defined first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Model (Solved/RxODE) defined next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Unexplained error defined by formula (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~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75720" y="3250861"/>
            <a:ext cx="2016224" cy="11862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Lower triangular block matrix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04112" y="1516142"/>
            <a:ext cx="4511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0883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Relationship of Fixed/Random Pars First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5360" y="4709808"/>
            <a:ext cx="54721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Population and Residual Estimates are defined using assign operators (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=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2959" y="5404266"/>
            <a:ext cx="4865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Random Effects (ETAs) defined using a model formula (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~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; aka modelled by)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51984" y="2636912"/>
            <a:ext cx="52854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kel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=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Cl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/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Vc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d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/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dt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depot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=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-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KA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*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depot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d</a:t>
            </a: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/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dt</a:t>
            </a: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centr</a:t>
            </a: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=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KA</a:t>
            </a: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*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depot</a:t>
            </a: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-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kel</a:t>
            </a: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*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centr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cp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=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centr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/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Vc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76056" y="3779748"/>
            <a:ext cx="2803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cp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~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prop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prop.sd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23021" y="2636912"/>
            <a:ext cx="5029074" cy="155593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 rot="21185930">
            <a:off x="9858833" y="3458978"/>
            <a:ext cx="1966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instead of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linCMT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215679" y="1556792"/>
            <a:ext cx="2832155" cy="1152128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675824" y="1563757"/>
            <a:ext cx="3396394" cy="570692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label() or # (interactive only)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50450" y="1563757"/>
            <a:ext cx="57249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ini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({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lCl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=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1.6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;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label("log Cl (L/hr)")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lVc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=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log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90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);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label("log V (L)")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lKa  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=</a:t>
            </a:r>
            <a:r>
              <a: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1</a:t>
            </a:r>
            <a:r>
              <a: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   </a:t>
            </a:r>
            <a:r>
              <a:rPr kumimoji="0" lang="sv-SE" sz="1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#log Ka (1/hr)</a:t>
            </a:r>
            <a:endParaRPr kumimoji="0" lang="sv-SE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prop.sd </a:t>
            </a: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=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0.2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eta.Ka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~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0.1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#IIV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Ka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eta.Cl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+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eta.Vc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~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c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0.1,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                    0.005, 0.1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}) </a:t>
            </a:r>
          </a:p>
        </p:txBody>
      </p:sp>
    </p:spTree>
    <p:extLst>
      <p:ext uri="{BB962C8B-B14F-4D97-AF65-F5344CB8AC3E}">
        <p14:creationId xmlns:p14="http://schemas.microsoft.com/office/powerpoint/2010/main" val="882863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623392" y="1196752"/>
          <a:ext cx="10944226" cy="512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2113">
                  <a:extLst>
                    <a:ext uri="{9D8B030D-6E8A-4147-A177-3AD203B41FA5}">
                      <a16:colId xmlns:a16="http://schemas.microsoft.com/office/drawing/2014/main" val="2621055992"/>
                    </a:ext>
                  </a:extLst>
                </a:gridCol>
                <a:gridCol w="5472113">
                  <a:extLst>
                    <a:ext uri="{9D8B030D-6E8A-4147-A177-3AD203B41FA5}">
                      <a16:colId xmlns:a16="http://schemas.microsoft.com/office/drawing/2014/main" val="2876914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Initialisation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ini</a:t>
                      </a:r>
                      <a:r>
                        <a:rPr lang="en-US" dirty="0"/>
                        <a:t>({ })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model({ })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861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800" baseline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88851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GB" sz="2400" dirty="0"/>
              <a:t>Add Bioavailability (F) and lag time (</a:t>
            </a:r>
            <a:r>
              <a:rPr lang="en-GB" sz="2400" dirty="0" err="1"/>
              <a:t>alag</a:t>
            </a:r>
            <a:r>
              <a:rPr lang="en-GB" sz="2400" dirty="0"/>
              <a:t>) to the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EA325-E17C-4431-8C79-1AEA4A396602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B40000"/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nlmix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r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 development team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323021" y="1844824"/>
            <a:ext cx="5029569" cy="1387016"/>
          </a:xfrm>
          <a:prstGeom prst="rect">
            <a:avLst/>
          </a:prstGeom>
          <a:solidFill>
            <a:srgbClr val="F1C9A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96000" y="1548075"/>
            <a:ext cx="3906839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model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({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Cl  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=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exp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lCl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+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eta.Cl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Vc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=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exp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lVc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+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eta.Vc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KA  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=</a:t>
            </a:r>
            <a:r>
              <a: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exp</a:t>
            </a:r>
            <a:r>
              <a:rPr kumimoji="0" lang="sv-SE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lKa </a:t>
            </a:r>
            <a:r>
              <a:rPr kumimoji="0" lang="sv-SE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+</a:t>
            </a:r>
            <a:r>
              <a: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eta.Ka</a:t>
            </a:r>
            <a:r>
              <a:rPr kumimoji="0" lang="sv-SE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fD   = </a:t>
            </a:r>
            <a:r>
              <a: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exp</a:t>
            </a:r>
            <a:r>
              <a:rPr kumimoji="0" lang="sv-SE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lf</a:t>
            </a:r>
            <a:r>
              <a:rPr kumimoji="0" lang="sv-SE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</a:t>
            </a:r>
            <a:r>
              <a:rPr kumimoji="0" lang="sv-SE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lagD</a:t>
            </a:r>
            <a:r>
              <a: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sv-SE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= </a:t>
            </a:r>
            <a:r>
              <a: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exp</a:t>
            </a:r>
            <a:r>
              <a:rPr kumimoji="0" lang="sv-SE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lalag</a:t>
            </a:r>
            <a:r>
              <a:rPr kumimoji="0" lang="sv-SE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1" i="0" u="none" strike="noStrike" kern="1200" cap="none" spc="0" normalizeH="0" baseline="0" noProof="0" dirty="0">
              <a:ln>
                <a:noFill/>
              </a:ln>
              <a:solidFill>
                <a:srgbClr val="00008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1" i="0" u="none" strike="noStrike" kern="1200" cap="none" spc="0" normalizeH="0" baseline="0" noProof="0" dirty="0">
              <a:ln>
                <a:noFill/>
              </a:ln>
              <a:solidFill>
                <a:srgbClr val="00008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1" i="0" u="none" strike="noStrike" kern="1200" cap="none" spc="0" normalizeH="0" baseline="0" noProof="0" dirty="0">
              <a:ln>
                <a:noFill/>
              </a:ln>
              <a:solidFill>
                <a:srgbClr val="00008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1" i="0" u="none" strike="noStrike" kern="1200" cap="none" spc="0" normalizeH="0" baseline="0" noProof="0" dirty="0">
              <a:ln>
                <a:noFill/>
              </a:ln>
              <a:solidFill>
                <a:srgbClr val="00008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00008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00008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1" i="0" u="none" strike="noStrike" kern="1200" cap="none" spc="0" normalizeH="0" baseline="0" noProof="0" dirty="0">
              <a:ln>
                <a:noFill/>
              </a:ln>
              <a:solidFill>
                <a:srgbClr val="00008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})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00008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75720" y="3789040"/>
            <a:ext cx="2016224" cy="11862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Lower triangular block matrix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04112" y="1516142"/>
            <a:ext cx="4511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0883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Relationship of Fixed/Random Pars First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5360" y="4941168"/>
            <a:ext cx="54721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Population and Residual Estimates are defined using assign operators (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=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67408" y="5671800"/>
            <a:ext cx="4865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Random Effects (ETAs) defined using a model formula (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~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; aka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modeled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by)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55191" y="3208908"/>
            <a:ext cx="514756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kel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=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Cl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/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Vc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d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/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dt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depot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=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-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KA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*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depot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alag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depot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=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lagD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f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depot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    =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fD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d</a:t>
            </a: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/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dt</a:t>
            </a: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centr</a:t>
            </a: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=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KA</a:t>
            </a: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*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depot</a:t>
            </a: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-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kel</a:t>
            </a:r>
            <a:r>
              <a: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*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centr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cp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=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centr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/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Vc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cp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~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prop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prop.sd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23021" y="3231840"/>
            <a:ext cx="5029074" cy="19973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25346" y="5489304"/>
            <a:ext cx="4865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Can also add rate/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dur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for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modeled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duration and rate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215679" y="1556792"/>
            <a:ext cx="2832155" cy="1152128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675824" y="1563757"/>
            <a:ext cx="3396394" cy="570692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label() or # (interactive only)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50450" y="1556792"/>
            <a:ext cx="56202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ini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({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lCl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=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1.6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;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label("log Cl (L/hr)")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lVc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=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log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90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);   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label("log V (L)")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lKa  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=</a:t>
            </a:r>
            <a:r>
              <a: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1</a:t>
            </a:r>
            <a:r>
              <a: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   </a:t>
            </a:r>
            <a:r>
              <a:rPr kumimoji="0" lang="sv-SE" sz="1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#log Ka (1/hr)</a:t>
            </a:r>
            <a:endParaRPr kumimoji="0" lang="sv-SE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lf   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=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log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1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lalag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=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log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0.5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prop.sd </a:t>
            </a: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=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0.2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eta.Ka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~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0.1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#IIV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Ka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eta.Cl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+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eta.Vc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~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c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0.1,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                    0.005, 0.1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})</a:t>
            </a:r>
          </a:p>
        </p:txBody>
      </p:sp>
    </p:spTree>
    <p:extLst>
      <p:ext uri="{BB962C8B-B14F-4D97-AF65-F5344CB8AC3E}">
        <p14:creationId xmlns:p14="http://schemas.microsoft.com/office/powerpoint/2010/main" val="2046237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Error models and Multiple Endpoints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EA325-E17C-4431-8C79-1AEA4A396602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B40000"/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624383" y="932570"/>
          <a:ext cx="10944225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6931">
                  <a:extLst>
                    <a:ext uri="{9D8B030D-6E8A-4147-A177-3AD203B41FA5}">
                      <a16:colId xmlns:a16="http://schemas.microsoft.com/office/drawing/2014/main" val="886658265"/>
                    </a:ext>
                  </a:extLst>
                </a:gridCol>
                <a:gridCol w="4119219">
                  <a:extLst>
                    <a:ext uri="{9D8B030D-6E8A-4147-A177-3AD203B41FA5}">
                      <a16:colId xmlns:a16="http://schemas.microsoft.com/office/drawing/2014/main" val="1316408236"/>
                    </a:ext>
                  </a:extLst>
                </a:gridCol>
                <a:gridCol w="3648075">
                  <a:extLst>
                    <a:ext uri="{9D8B030D-6E8A-4147-A177-3AD203B41FA5}">
                      <a16:colId xmlns:a16="http://schemas.microsoft.com/office/drawing/2014/main" val="30592208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Error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 By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301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Additive/Normal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 ~ add(add.sd)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nlme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fo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foi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 err="1"/>
                        <a:t>foce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 err="1"/>
                        <a:t>focei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 err="1"/>
                        <a:t>saem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0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Proportional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 ~ prop(prop.sd)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nlme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fo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foi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foce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focei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saem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141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Additive + Proportional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 ~ add(add.sd) + prop(prop.sd)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nlme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fo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foi</a:t>
                      </a:r>
                      <a:r>
                        <a:rPr lang="en-US" dirty="0"/>
                        <a:t>,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foce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 err="1"/>
                        <a:t>focei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 err="1"/>
                        <a:t>saem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711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Lognormal/Exponential</a:t>
                      </a:r>
                    </a:p>
                    <a:p>
                      <a:r>
                        <a:rPr lang="en-US" b="1" i="1" dirty="0"/>
                        <a:t>Note</a:t>
                      </a:r>
                      <a:r>
                        <a:rPr lang="en-US" b="1" dirty="0"/>
                        <a:t>: normal scale OBJF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 ~ </a:t>
                      </a:r>
                      <a:r>
                        <a:rPr lang="en-US" dirty="0" err="1"/>
                        <a:t>lnorm</a:t>
                      </a:r>
                      <a:r>
                        <a:rPr lang="en-US" dirty="0"/>
                        <a:t>(lnorm.sd)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fo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foi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foce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focei</a:t>
                      </a:r>
                      <a:r>
                        <a:rPr lang="en-US" dirty="0"/>
                        <a:t>,</a:t>
                      </a:r>
                      <a:r>
                        <a:rPr lang="en-US" baseline="0" dirty="0"/>
                        <a:t> saem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478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Power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 ~ pow(pow.sd, pow)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fo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foi</a:t>
                      </a:r>
                      <a:r>
                        <a:rPr lang="en-US" dirty="0"/>
                        <a:t>,</a:t>
                      </a:r>
                      <a:r>
                        <a:rPr lang="en-US" baseline="0" dirty="0"/>
                        <a:t> </a:t>
                      </a:r>
                      <a:r>
                        <a:rPr lang="en-US" baseline="0" dirty="0" err="1"/>
                        <a:t>foce</a:t>
                      </a:r>
                      <a:r>
                        <a:rPr lang="en-US" baseline="0" dirty="0"/>
                        <a:t>, </a:t>
                      </a:r>
                      <a:r>
                        <a:rPr lang="en-US" baseline="0" dirty="0" err="1"/>
                        <a:t>focei</a:t>
                      </a:r>
                      <a:r>
                        <a:rPr lang="en-US" baseline="0" dirty="0"/>
                        <a:t>, saem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006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Additive +</a:t>
                      </a:r>
                      <a:r>
                        <a:rPr lang="en-US" b="0" baseline="0" dirty="0"/>
                        <a:t> Power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 ~ add(add.sd)</a:t>
                      </a:r>
                      <a:r>
                        <a:rPr lang="en-US" baseline="0" dirty="0"/>
                        <a:t> + pow(pow.sd, 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fo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foi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foce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focei</a:t>
                      </a:r>
                      <a:r>
                        <a:rPr lang="en-US" dirty="0"/>
                        <a:t>, saem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931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baseline="0" dirty="0"/>
                        <a:t>Box-Cox transform both sides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 ~ add(add.sd) +</a:t>
                      </a:r>
                      <a:r>
                        <a:rPr lang="en-US" dirty="0" err="1"/>
                        <a:t>boxCox</a:t>
                      </a:r>
                      <a:r>
                        <a:rPr lang="en-US" dirty="0"/>
                        <a:t>(lambda)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fo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foi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foce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focei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, saem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735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Yeo-Johnson </a:t>
                      </a:r>
                      <a:r>
                        <a:rPr lang="en-US" b="0" baseline="0" dirty="0"/>
                        <a:t>transform both sides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 ~ add(add.sd) +</a:t>
                      </a:r>
                    </a:p>
                    <a:p>
                      <a:r>
                        <a:rPr lang="en-US" baseline="0" dirty="0"/>
                        <a:t>      </a:t>
                      </a:r>
                      <a:r>
                        <a:rPr lang="en-US" dirty="0" err="1"/>
                        <a:t>yeoJohnson</a:t>
                      </a:r>
                      <a:r>
                        <a:rPr lang="en-US" dirty="0"/>
                        <a:t>(lambda)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fo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foi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foce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focei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, saem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336614"/>
                  </a:ext>
                </a:extLst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nlmix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r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 development team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3392" y="5077850"/>
            <a:ext cx="50177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Multiple Endpoint: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PK ~ add(add.sd) + prop(prop.sd)  | depot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PD ~ add(pd.sd)                                | err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1510AD-8681-42F5-8330-510220CDBF26}"/>
              </a:ext>
            </a:extLst>
          </p:cNvPr>
          <p:cNvSpPr txBox="1"/>
          <p:nvPr/>
        </p:nvSpPr>
        <p:spPr>
          <a:xfrm>
            <a:off x="7653130" y="5496339"/>
            <a:ext cx="3488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Now generalized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llik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for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focei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891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2400" dirty="0"/>
              <a:t>Finalizing and checking a </a:t>
            </a:r>
            <a:r>
              <a:rPr lang="en-GB" sz="2400" dirty="0">
                <a:solidFill>
                  <a:schemeClr val="tx2"/>
                </a:solidFill>
              </a:rPr>
              <a:t>nlmix</a:t>
            </a:r>
            <a:r>
              <a:rPr lang="en-GB" sz="2400" dirty="0"/>
              <a:t>r model verifies nlmixr detects the correct solved model (or RxODE model), as well as showing the parsed initial estimates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EA325-E17C-4431-8C79-1AEA4A396602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B40000"/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623392" y="1196752"/>
          <a:ext cx="10944226" cy="512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360">
                  <a:extLst>
                    <a:ext uri="{9D8B030D-6E8A-4147-A177-3AD203B41FA5}">
                      <a16:colId xmlns:a16="http://schemas.microsoft.com/office/drawing/2014/main" val="2621055992"/>
                    </a:ext>
                  </a:extLst>
                </a:gridCol>
                <a:gridCol w="7703866">
                  <a:extLst>
                    <a:ext uri="{9D8B030D-6E8A-4147-A177-3AD203B41FA5}">
                      <a16:colId xmlns:a16="http://schemas.microsoft.com/office/drawing/2014/main" val="2876914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Finalising</a:t>
                      </a:r>
                      <a:r>
                        <a:rPr lang="en-US" baseline="0" dirty="0"/>
                        <a:t> </a:t>
                      </a:r>
                      <a:r>
                        <a:rPr lang="en-GB" sz="1800" dirty="0"/>
                        <a:t>models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Checking how the model is parsed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861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800" baseline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888510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nlmix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r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 development team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95499" y="259467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94" y="1556792"/>
            <a:ext cx="3152775" cy="38195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935760" y="18448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6812" y="5410554"/>
            <a:ext cx="3128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To finalize a model, put the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model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in a named function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218" y="1632991"/>
            <a:ext cx="6991350" cy="366712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935760" y="5338474"/>
            <a:ext cx="7488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By calling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nlmixr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on the named R function, it will tell you how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nlmix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08836">
                    <a:lumMod val="50000"/>
                  </a:srgb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E08836">
                    <a:lumMod val="50000"/>
                  </a:srgb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parsed the model; This is especially useful in checking what solved system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nlmix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E08836">
                    <a:lumMod val="50000"/>
                  </a:srgb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detected before running the entire model</a:t>
            </a:r>
          </a:p>
        </p:txBody>
      </p:sp>
    </p:spTree>
    <p:extLst>
      <p:ext uri="{BB962C8B-B14F-4D97-AF65-F5344CB8AC3E}">
        <p14:creationId xmlns:p14="http://schemas.microsoft.com/office/powerpoint/2010/main" val="74964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1" y="5545394"/>
            <a:ext cx="6819900" cy="1000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31" y="3709891"/>
            <a:ext cx="6829425" cy="1533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2224" y="2945674"/>
            <a:ext cx="6381750" cy="1990725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168008" y="1192511"/>
            <a:ext cx="5850761" cy="108587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Optional if cwres and or npde calculations wanted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95830" y="1192539"/>
            <a:ext cx="1882736" cy="169435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Estimation methods = (“nlme”, “saem”, “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focei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”, “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foce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”, “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foi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”, “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”)</a:t>
            </a:r>
          </a:p>
        </p:txBody>
      </p:sp>
      <p:sp>
        <p:nvSpPr>
          <p:cNvPr id="7" name="Rectangle 6"/>
          <p:cNvSpPr/>
          <p:nvPr/>
        </p:nvSpPr>
        <p:spPr>
          <a:xfrm>
            <a:off x="2163971" y="1231511"/>
            <a:ext cx="1115658" cy="14774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Function Name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 run name</a:t>
            </a:r>
          </a:p>
        </p:txBody>
      </p:sp>
      <p:sp>
        <p:nvSpPr>
          <p:cNvPr id="6" name="Rectangle 5"/>
          <p:cNvSpPr/>
          <p:nvPr/>
        </p:nvSpPr>
        <p:spPr>
          <a:xfrm>
            <a:off x="191540" y="1196751"/>
            <a:ext cx="1296144" cy="109020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Assigned R object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Fitting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dirty="0" err="1"/>
              <a:t>r</a:t>
            </a:r>
            <a:r>
              <a:rPr lang="en-GB" dirty="0"/>
              <a:t> models takes the estimation method (with its options) and produces a </a:t>
            </a:r>
            <a:r>
              <a:rPr lang="en-GB" dirty="0" err="1">
                <a:solidFill>
                  <a:srgbClr val="376092"/>
                </a:solidFill>
              </a:rPr>
              <a:t>nlmix</a:t>
            </a:r>
            <a:r>
              <a:rPr lang="en-GB" dirty="0" err="1"/>
              <a:t>r</a:t>
            </a:r>
            <a:r>
              <a:rPr lang="en-GB" dirty="0"/>
              <a:t> combined dataset/fit object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EA325-E17C-4431-8C79-1AEA4A396602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B40000"/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63352" y="1196752"/>
            <a:ext cx="11792109" cy="4320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fit 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nlmixr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one.cmt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800" dirty="0">
                <a:solidFill>
                  <a:srgbClr val="8000FF"/>
                </a:solidFill>
                <a:latin typeface="Courier New" panose="02070309020205020404" pitchFamily="49" charset="0"/>
              </a:rPr>
              <a:t>data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, est 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"saem", </a:t>
            </a:r>
            <a:r>
              <a:rPr lang="en-US" sz="1800" dirty="0">
                <a:solidFill>
                  <a:srgbClr val="8000FF"/>
                </a:solidFill>
                <a:latin typeface="Courier New" panose="02070309020205020404" pitchFamily="49" charset="0"/>
              </a:rPr>
              <a:t>table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tableControl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cwres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800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, npde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800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endParaRPr lang="en-US" sz="1800" dirty="0"/>
          </a:p>
          <a:p>
            <a:pPr marL="0" indent="0">
              <a:buNone/>
            </a:pPr>
            <a:endParaRPr lang="en-US" sz="17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nlmix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r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 development team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432890" y="2562300"/>
            <a:ext cx="983432" cy="1570788"/>
          </a:xfrm>
          <a:prstGeom prst="roundRect">
            <a:avLst/>
          </a:prstGeom>
          <a:solidFill>
            <a:schemeClr val="accent3">
              <a:lumMod val="50000"/>
              <a:alpha val="3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# Labels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7416322" y="2963557"/>
            <a:ext cx="864096" cy="2138321"/>
          </a:xfrm>
          <a:prstGeom prst="roundRect">
            <a:avLst/>
          </a:prstGeom>
          <a:gradFill>
            <a:gsLst>
              <a:gs pos="0">
                <a:srgbClr val="F6F9FC">
                  <a:alpha val="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Model Based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Est.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253824" y="2987328"/>
            <a:ext cx="2026752" cy="2138321"/>
          </a:xfrm>
          <a:prstGeom prst="roundRect">
            <a:avLst/>
          </a:prstGeom>
          <a:gradFill>
            <a:gsLst>
              <a:gs pos="0">
                <a:srgbClr val="F6F9FC">
                  <a:alpha val="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Transformed to be on “natural” scale. CIs are on the same scale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ed Rectangle 21"/>
              <p:cNvSpPr/>
              <p:nvPr/>
            </p:nvSpPr>
            <p:spPr>
              <a:xfrm>
                <a:off x="6287346" y="4124763"/>
                <a:ext cx="1176808" cy="1608493"/>
              </a:xfrm>
              <a:prstGeom prst="roundRect">
                <a:avLst/>
              </a:prstGeom>
              <a:solidFill>
                <a:schemeClr val="accent2">
                  <a:alpha val="4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  <m:r>
                        <a:rPr kumimoji="0" lang="en-US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0" lang="en-US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B3B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4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B3B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𝐒𝐃</m:t>
                          </m:r>
                          <m:r>
                            <a:rPr kumimoji="0" lang="en-US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B3B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B3B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𝜼</m:t>
                          </m:r>
                          <m:r>
                            <a:rPr kumimoji="0" lang="en-US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B3B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num>
                        <m:den>
                          <m:r>
                            <a:rPr kumimoji="0" lang="en-US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B3B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𝝎</m:t>
                          </m:r>
                        </m:den>
                      </m:f>
                    </m:oMath>
                  </m:oMathPara>
                </a14:m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B3B3B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Rounded 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346" y="4124763"/>
                <a:ext cx="1176808" cy="160849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22"/>
              <p:cNvSpPr/>
              <p:nvPr/>
            </p:nvSpPr>
            <p:spPr>
              <a:xfrm>
                <a:off x="11136560" y="2460765"/>
                <a:ext cx="1094272" cy="1608493"/>
              </a:xfrm>
              <a:prstGeom prst="roundRect">
                <a:avLst/>
              </a:prstGeom>
              <a:solidFill>
                <a:schemeClr val="accent2">
                  <a:alpha val="4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3B3B3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𝜼</m:t>
                    </m:r>
                  </m:oMath>
                </a14:m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B3B3B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rPr>
                  <a:t> in %CV/SD</a:t>
                </a:r>
              </a:p>
            </p:txBody>
          </p:sp>
        </mc:Choice>
        <mc:Fallback xmlns="">
          <p:sp>
            <p:nvSpPr>
              <p:cNvPr id="23" name="Rounded 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6560" y="2460765"/>
                <a:ext cx="1094272" cy="160849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2986" y="5184892"/>
            <a:ext cx="456247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6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Rstudio’s</a:t>
            </a:r>
            <a:r>
              <a:rPr lang="en-US" dirty="0"/>
              <a:t> </a:t>
            </a:r>
            <a:r>
              <a:rPr lang="en-US" dirty="0" err="1"/>
              <a:t>Rmarkdown</a:t>
            </a:r>
            <a:r>
              <a:rPr lang="en-US" dirty="0"/>
              <a:t> or notebook, the output is similar but in tabular form that is easier to click through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EA325-E17C-4431-8C79-1AEA4A396602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B40000"/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nlmix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r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 development team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212788"/>
            <a:ext cx="10909113" cy="434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046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92365"/>
            <a:ext cx="10945216" cy="985909"/>
          </a:xfrm>
        </p:spPr>
        <p:txBody>
          <a:bodyPr>
            <a:normAutofit/>
          </a:bodyPr>
          <a:lstStyle/>
          <a:p>
            <a:r>
              <a:rPr lang="en-US" dirty="0"/>
              <a:t>Inclusion of Covariates into a SAEM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dirty="0"/>
              <a:t>r </a:t>
            </a:r>
            <a:r>
              <a:rPr lang="en-US" dirty="0"/>
              <a:t>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EA325-E17C-4431-8C79-1AEA4A396602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B40000"/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nlmix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r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 development team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919536" y="4684967"/>
            <a:ext cx="1512168" cy="133632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Fixed or Population Parameter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575720" y="4657084"/>
            <a:ext cx="1512168" cy="13363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Random or Individual Parameter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447928" y="4670877"/>
            <a:ext cx="2620848" cy="133632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Covariate Estimate times transformed covariate 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idx="1"/>
          </p:nvPr>
        </p:nvSpPr>
        <p:spPr>
          <a:xfrm>
            <a:off x="623392" y="4670877"/>
            <a:ext cx="7881462" cy="432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</a:rPr>
              <a:t>Cl = exp</a:t>
            </a:r>
            <a:r>
              <a:rPr lang="en-GB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(    </a:t>
            </a:r>
            <a:r>
              <a:rPr lang="en-GB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tCl</a:t>
            </a:r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  +    </a:t>
            </a:r>
            <a:r>
              <a:rPr lang="en-GB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eta.Cl</a:t>
            </a:r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  +   </a:t>
            </a:r>
            <a:r>
              <a:rPr lang="en-GB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beta.wt</a:t>
            </a:r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* lnWt70 </a:t>
            </a:r>
            <a:r>
              <a:rPr lang="en-GB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544272" y="4629275"/>
                <a:ext cx="2521459" cy="5849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B3B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B3B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exp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B3B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⁡</m:t>
                          </m:r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B3B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3B3B3B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3B3B3B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3B3B3B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𝐶𝑙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B3B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3B3B3B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3B3B3B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3B3B3B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𝐶𝑙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B3B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3B3B3B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kumimoji="0" 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3B3B3B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WT</m:t>
                                  </m:r>
                                </m:num>
                                <m:den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3B3B3B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70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B3B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B3B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WT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B3B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𝐶𝐿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B3B3B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272" y="4629275"/>
                <a:ext cx="2521459" cy="584904"/>
              </a:xfrm>
              <a:prstGeom prst="rect">
                <a:avLst/>
              </a:prstGeom>
              <a:blipFill rotWithShape="0">
                <a:blip r:embed="rId2"/>
                <a:stretch>
                  <a:fillRect b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8472264" y="5377548"/>
                <a:ext cx="33159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exp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⁡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3B3B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B3B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B3B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B3B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𝐶𝑙</m:t>
                              </m:r>
                            </m:sub>
                          </m:s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3B3B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B3B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B3B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B3B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𝐶𝑙</m:t>
                              </m:r>
                            </m:sub>
                          </m:s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3B3B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B3B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B3B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WT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B3B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𝐶𝐿</m:t>
                              </m:r>
                            </m:sub>
                          </m:s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B3B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kumimoji="0" lang="en-US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B3B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logWt</m:t>
                          </m:r>
                          <m:r>
                            <a:rPr kumimoji="0" lang="en-US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B3B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70</m:t>
                          </m:r>
                        </m:e>
                      </m:d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B3B3B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264" y="5377548"/>
                <a:ext cx="3315972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368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Content Placeholder 10"/>
          <p:cNvGraphicFramePr>
            <a:graphicFrameLocks/>
          </p:cNvGraphicFramePr>
          <p:nvPr/>
        </p:nvGraphicFramePr>
        <p:xfrm>
          <a:off x="623392" y="1196752"/>
          <a:ext cx="6984776" cy="3174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4776">
                  <a:extLst>
                    <a:ext uri="{9D8B030D-6E8A-4147-A177-3AD203B41FA5}">
                      <a16:colId xmlns:a16="http://schemas.microsoft.com/office/drawing/2014/main" val="2621055992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r>
                        <a:rPr lang="en-US" dirty="0"/>
                        <a:t>Initialization </a:t>
                      </a:r>
                      <a:r>
                        <a:rPr lang="en-US" dirty="0" err="1"/>
                        <a:t>ini</a:t>
                      </a:r>
                      <a:r>
                        <a:rPr lang="en-US" dirty="0"/>
                        <a:t>({ })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861629"/>
                  </a:ext>
                </a:extLst>
              </a:tr>
              <a:tr h="2808312">
                <a:tc>
                  <a:txBody>
                    <a:bodyPr/>
                    <a:lstStyle/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888510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50450" y="1536904"/>
            <a:ext cx="72737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ini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({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lCl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=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1.6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#log Cl (L/hr)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lVc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=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log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90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#log V (L)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lKa    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=</a:t>
            </a:r>
            <a:r>
              <a: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fix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1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</a:t>
            </a:r>
            <a:r>
              <a: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</a:t>
            </a:r>
            <a:r>
              <a:rPr kumimoji="0" lang="sv-SE" sz="1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#log Ka (1/hr)</a:t>
            </a:r>
            <a:endParaRPr kumimoji="0" lang="sv-SE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beta.wt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=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0.75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</a:t>
            </a:r>
            <a:r>
              <a:rPr kumimoji="0" lang="sv-SE" sz="1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#estimate of covariate effect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prop.sd </a:t>
            </a: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=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c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0,0.2,1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eta.Ka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~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0.1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#IIV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Ka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eta.Cl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+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eta.Vc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~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c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0.1,                    			    0.005, 0.1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})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66538" y="17026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3464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BF112-9376-45B7-8B48-317BB9C49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Resources, documentation and further reading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8D5BF2-1F3F-4DDF-917E-6D907CDE81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EA325-E17C-4431-8C79-1AEA4A396602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B40000"/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5E19B4-A8DC-49B4-8DD8-56AF7DBDA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Home of nlmixr2, rxode2, xpose.nlmixr2, support packages (most recent versions)</a:t>
            </a:r>
          </a:p>
          <a:p>
            <a:pPr lvl="1"/>
            <a:r>
              <a:rPr lang="en-GB" dirty="0">
                <a:hlinkClick r:id="rId2"/>
              </a:rPr>
              <a:t>https://github.com/nlmixr2</a:t>
            </a:r>
            <a:r>
              <a:rPr lang="en-GB" dirty="0"/>
              <a:t> New version of nlmixr</a:t>
            </a:r>
          </a:p>
          <a:p>
            <a:r>
              <a:rPr lang="en-GB" dirty="0"/>
              <a:t>Documentation: continually evolving</a:t>
            </a:r>
          </a:p>
          <a:p>
            <a:pPr lvl="1"/>
            <a:r>
              <a:rPr lang="en-GB" dirty="0">
                <a:hlinkClick r:id="rId3"/>
              </a:rPr>
              <a:t>https://nlmixr.org/</a:t>
            </a:r>
            <a:endParaRPr lang="en-GB" dirty="0"/>
          </a:p>
          <a:p>
            <a:r>
              <a:rPr lang="en-GB" dirty="0"/>
              <a:t>Open course material and recent discussion:</a:t>
            </a:r>
          </a:p>
          <a:p>
            <a:pPr lvl="1"/>
            <a:r>
              <a:rPr lang="en-GB" dirty="0">
                <a:hlinkClick r:id="rId4"/>
              </a:rPr>
              <a:t>https://blog.nlmixr2</a:t>
            </a:r>
            <a:r>
              <a:rPr lang="en-GB">
                <a:hlinkClick r:id="rId4"/>
              </a:rPr>
              <a:t>.org</a:t>
            </a:r>
            <a:endParaRPr lang="en-GB" dirty="0"/>
          </a:p>
          <a:p>
            <a:r>
              <a:rPr lang="en-GB" dirty="0"/>
              <a:t>LinkedIn: </a:t>
            </a:r>
            <a:r>
              <a:rPr lang="en-GB" dirty="0">
                <a:hlinkClick r:id="rId5"/>
              </a:rPr>
              <a:t>https://www.linkedin.com/groups/8621368/</a:t>
            </a:r>
            <a:r>
              <a:rPr lang="en-GB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F5E28-F73B-42B5-AC86-4367730AD6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nlmix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r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 development team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159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0">
            <a:extLst>
              <a:ext uri="{FF2B5EF4-FFF2-40B4-BE49-F238E27FC236}">
                <a16:creationId xmlns:a16="http://schemas.microsoft.com/office/drawing/2014/main" id="{41155591-14DF-40D7-BCBD-0F69F25B81E5}"/>
              </a:ext>
            </a:extLst>
          </p:cNvPr>
          <p:cNvSpPr txBox="1">
            <a:spLocks/>
          </p:cNvSpPr>
          <p:nvPr/>
        </p:nvSpPr>
        <p:spPr>
          <a:xfrm>
            <a:off x="377793" y="6532294"/>
            <a:ext cx="11519529" cy="307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67B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Phoenix, AZ                                      				 November 10 - 13, 2024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033853-76DB-DB3D-4814-07D2376A0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3357" y="565079"/>
            <a:ext cx="7482031" cy="5506947"/>
          </a:xfrm>
        </p:spPr>
        <p:txBody>
          <a:bodyPr/>
          <a:lstStyle/>
          <a:p>
            <a:pPr marL="45720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solidFill>
                  <a:srgbClr val="0067B4"/>
                </a:solidFill>
                <a:cs typeface="Times New Roman" panose="02020603050405020304" pitchFamily="18" charset="0"/>
              </a:rPr>
              <a:t>How to import NONMEM and </a:t>
            </a:r>
            <a:r>
              <a:rPr lang="en-US" sz="4400" b="1" dirty="0" err="1">
                <a:solidFill>
                  <a:srgbClr val="0067B4"/>
                </a:solidFill>
                <a:cs typeface="Times New Roman" panose="02020603050405020304" pitchFamily="18" charset="0"/>
              </a:rPr>
              <a:t>Monolix</a:t>
            </a:r>
            <a:r>
              <a:rPr lang="en-US" sz="4400" b="1" dirty="0">
                <a:solidFill>
                  <a:srgbClr val="0067B4"/>
                </a:solidFill>
                <a:cs typeface="Times New Roman" panose="02020603050405020304" pitchFamily="18" charset="0"/>
              </a:rPr>
              <a:t> Models into the nlmixr2/rxode2 Model using nonmem2rx and monolix2rx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2D82F8-0703-C006-1271-1E3C5B385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50" y="612404"/>
            <a:ext cx="3651821" cy="2816596"/>
          </a:xfrm>
          <a:prstGeom prst="rect">
            <a:avLst/>
          </a:prstGeom>
        </p:spPr>
      </p:pic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E2E061E3-5F41-A572-E86E-3E5D16BF4B26}"/>
              </a:ext>
            </a:extLst>
          </p:cNvPr>
          <p:cNvSpPr txBox="1">
            <a:spLocks/>
          </p:cNvSpPr>
          <p:nvPr/>
        </p:nvSpPr>
        <p:spPr>
          <a:xfrm>
            <a:off x="4246118" y="4744654"/>
            <a:ext cx="4754880" cy="11326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35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67B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William S. Denney, Ph.D.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67B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Chief Scientist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7B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Human Predictions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67B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4113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219CD-ACF5-B2B7-4B22-D07CCEB85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ensure that you have all packages installed and course materials downloaded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6A7C1-1498-097C-7444-D60B5442D5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https://github.com/nlmixr2/courses/tree/main/ACoP2024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A047F7B-5EDA-29EC-1372-1FC84DA5E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9756" y="1964085"/>
            <a:ext cx="4392488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150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B5289F-8B55-BB27-8784-0ED6A0F19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for importing NONMEM models into </a:t>
            </a:r>
            <a:r>
              <a:rPr lang="en-US" dirty="0">
                <a:solidFill>
                  <a:schemeClr val="tx2"/>
                </a:solidFill>
              </a:rPr>
              <a:t>nlmixr</a:t>
            </a:r>
            <a:r>
              <a:rPr lang="en-US" dirty="0"/>
              <a:t>2/</a:t>
            </a:r>
            <a:r>
              <a:rPr lang="en-US" dirty="0">
                <a:solidFill>
                  <a:schemeClr val="tx2"/>
                </a:solidFill>
              </a:rPr>
              <a:t>rxode</a:t>
            </a:r>
            <a:r>
              <a:rPr lang="en-US" dirty="0"/>
              <a:t>2 (nonmem2rx)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307736-2F43-DC61-925D-C22E598F67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load “nonmem2rx_example.R”</a:t>
            </a:r>
          </a:p>
          <a:p>
            <a:r>
              <a:rPr lang="en-US" dirty="0"/>
              <a:t>nonmem2rx and monolix2rx</a:t>
            </a:r>
          </a:p>
          <a:p>
            <a:pPr lvl="1"/>
            <a:r>
              <a:rPr lang="en-US" dirty="0"/>
              <a:t>Loads existing models from NONMEM or </a:t>
            </a:r>
            <a:r>
              <a:rPr lang="en-US" dirty="0" err="1"/>
              <a:t>Monolix</a:t>
            </a:r>
            <a:endParaRPr lang="en-US" dirty="0"/>
          </a:p>
          <a:p>
            <a:pPr lvl="1"/>
            <a:r>
              <a:rPr lang="en-US" dirty="0"/>
              <a:t>Validates model loading</a:t>
            </a:r>
          </a:p>
          <a:p>
            <a:pPr lvl="2"/>
            <a:r>
              <a:rPr lang="en-US" dirty="0"/>
              <a:t>Rerun the model using the population and individual parameters.</a:t>
            </a:r>
          </a:p>
          <a:p>
            <a:pPr lvl="2"/>
            <a:r>
              <a:rPr lang="en-US" dirty="0"/>
              <a:t>Does rxode2/nlmixr2 get the same answer as the original model?</a:t>
            </a:r>
          </a:p>
          <a:p>
            <a:r>
              <a:rPr lang="en-US" dirty="0"/>
              <a:t>nonmem2rx and monolix2rx can</a:t>
            </a:r>
          </a:p>
          <a:p>
            <a:pPr lvl="1"/>
            <a:r>
              <a:rPr lang="en-US" dirty="0"/>
              <a:t>Enable easy simulation of that model</a:t>
            </a:r>
          </a:p>
          <a:p>
            <a:pPr lvl="1"/>
            <a:r>
              <a:rPr lang="en-US" dirty="0"/>
              <a:t>Enable easy reporting of that model</a:t>
            </a:r>
          </a:p>
          <a:p>
            <a:pPr lvl="1"/>
            <a:r>
              <a:rPr lang="en-US" dirty="0"/>
              <a:t>Enable easy reproduction of that model in different software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91562F6-5E19-B0C8-1C6E-59D70AB64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376" y="1052736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D26A5ACF-5D07-8C00-30FE-ADCB8BF8B6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52384" y="4063800"/>
            <a:ext cx="1447800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33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0">
            <a:extLst>
              <a:ext uri="{FF2B5EF4-FFF2-40B4-BE49-F238E27FC236}">
                <a16:creationId xmlns:a16="http://schemas.microsoft.com/office/drawing/2014/main" id="{41155591-14DF-40D7-BCBD-0F69F25B81E5}"/>
              </a:ext>
            </a:extLst>
          </p:cNvPr>
          <p:cNvSpPr txBox="1">
            <a:spLocks/>
          </p:cNvSpPr>
          <p:nvPr/>
        </p:nvSpPr>
        <p:spPr>
          <a:xfrm>
            <a:off x="377793" y="6532294"/>
            <a:ext cx="11519529" cy="307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67B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Phoenix, AZ                                      				 November 10 - 13, 2024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033853-76DB-DB3D-4814-07D2376A0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3357" y="565079"/>
            <a:ext cx="7482031" cy="5506947"/>
          </a:xfrm>
        </p:spPr>
        <p:txBody>
          <a:bodyPr/>
          <a:lstStyle/>
          <a:p>
            <a:pPr marL="0" indent="0" algn="ctr">
              <a:buNone/>
            </a:pPr>
            <a:endParaRPr lang="en-US" dirty="0">
              <a:solidFill>
                <a:srgbClr val="0067B4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0067B4"/>
              </a:solidFill>
            </a:endParaRPr>
          </a:p>
          <a:p>
            <a:pPr marL="45720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solidFill>
                  <a:srgbClr val="0067B4"/>
                </a:solidFill>
                <a:cs typeface="Times New Roman" panose="02020603050405020304" pitchFamily="18" charset="0"/>
              </a:rPr>
              <a:t>Simulate New Dosing Scenarios using RxODE</a:t>
            </a:r>
            <a:r>
              <a:rPr lang="en-US" sz="4400" b="1" baseline="30000" dirty="0">
                <a:solidFill>
                  <a:srgbClr val="0067B4"/>
                </a:solidFill>
                <a:cs typeface="Times New Roman" panose="02020603050405020304" pitchFamily="18" charset="0"/>
              </a:rPr>
              <a:t>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2D82F8-0703-C006-1271-1E3C5B385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50" y="612404"/>
            <a:ext cx="3651821" cy="2816596"/>
          </a:xfrm>
          <a:prstGeom prst="rect">
            <a:avLst/>
          </a:prstGeom>
        </p:spPr>
      </p:pic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E2E061E3-5F41-A572-E86E-3E5D16BF4B26}"/>
              </a:ext>
            </a:extLst>
          </p:cNvPr>
          <p:cNvSpPr txBox="1">
            <a:spLocks/>
          </p:cNvSpPr>
          <p:nvPr/>
        </p:nvSpPr>
        <p:spPr>
          <a:xfrm>
            <a:off x="4246118" y="4027491"/>
            <a:ext cx="4754880" cy="11326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35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67B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Mirjam N. Trame, Pharm.D., Ph.D.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67B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VP, Pharmacometrics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7B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Certara Drug Development Solutions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67B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28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23392" y="-27384"/>
            <a:ext cx="10945216" cy="864096"/>
          </a:xfrm>
        </p:spPr>
        <p:txBody>
          <a:bodyPr/>
          <a:lstStyle/>
          <a:p>
            <a:r>
              <a:rPr lang="en-US" dirty="0"/>
              <a:t>simulating from a </a:t>
            </a:r>
            <a:r>
              <a:rPr lang="en-US" dirty="0">
                <a:solidFill>
                  <a:schemeClr val="tx2"/>
                </a:solidFill>
              </a:rPr>
              <a:t>nlmix</a:t>
            </a:r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model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37"/>
          <a:stretch/>
        </p:blipFill>
        <p:spPr>
          <a:xfrm>
            <a:off x="263352" y="1052736"/>
            <a:ext cx="3657600" cy="1684784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320552" y="2305472"/>
            <a:ext cx="3600400" cy="864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B40000"/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sz="2700" dirty="0"/>
              <a:t>multi-subject</a:t>
            </a:r>
            <a:br>
              <a:rPr lang="en-US" dirty="0"/>
            </a:br>
            <a:endParaRPr lang="en-US" sz="1900" dirty="0"/>
          </a:p>
        </p:txBody>
      </p:sp>
      <p:grpSp>
        <p:nvGrpSpPr>
          <p:cNvPr id="7" name="Group 6"/>
          <p:cNvGrpSpPr/>
          <p:nvPr/>
        </p:nvGrpSpPr>
        <p:grpSpPr>
          <a:xfrm>
            <a:off x="3359696" y="1783829"/>
            <a:ext cx="4762500" cy="2869307"/>
            <a:chOff x="3421732" y="1351781"/>
            <a:chExt cx="4762500" cy="286930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421732" y="1351781"/>
              <a:ext cx="4762500" cy="2581275"/>
            </a:xfrm>
            <a:prstGeom prst="rect">
              <a:avLst/>
            </a:prstGeom>
          </p:spPr>
        </p:pic>
        <p:sp>
          <p:nvSpPr>
            <p:cNvPr id="9" name="Title 2"/>
            <p:cNvSpPr txBox="1">
              <a:spLocks/>
            </p:cNvSpPr>
            <p:nvPr/>
          </p:nvSpPr>
          <p:spPr>
            <a:xfrm>
              <a:off x="4295800" y="3356992"/>
              <a:ext cx="3600400" cy="8640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85000" lnSpcReduction="1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200" b="1" kern="1200">
                  <a:solidFill>
                    <a:srgbClr val="B40000"/>
                  </a:solidFill>
                  <a:latin typeface="+mn-lt"/>
                  <a:ea typeface="Tahoma" pitchFamily="34" charset="0"/>
                  <a:cs typeface="Tahoma" pitchFamily="34" charset="0"/>
                </a:defRPr>
              </a:lvl1pPr>
            </a:lstStyle>
            <a:p>
              <a:r>
                <a:rPr lang="en-US" dirty="0"/>
                <a:t>Without uncertainty</a:t>
              </a:r>
              <a:br>
                <a:rPr lang="en-US" dirty="0"/>
              </a:br>
              <a:endParaRPr lang="en-US" sz="19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429500" y="3645024"/>
            <a:ext cx="4762500" cy="2941315"/>
            <a:chOff x="7429500" y="3645024"/>
            <a:chExt cx="4762500" cy="2941315"/>
          </a:xfrm>
        </p:grpSpPr>
        <p:sp>
          <p:nvSpPr>
            <p:cNvPr id="11" name="Title 2"/>
            <p:cNvSpPr txBox="1">
              <a:spLocks/>
            </p:cNvSpPr>
            <p:nvPr/>
          </p:nvSpPr>
          <p:spPr>
            <a:xfrm>
              <a:off x="8184232" y="5722243"/>
              <a:ext cx="3600400" cy="8640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200" b="1" kern="1200">
                  <a:solidFill>
                    <a:srgbClr val="B40000"/>
                  </a:solidFill>
                  <a:latin typeface="+mn-lt"/>
                  <a:ea typeface="Tahoma" pitchFamily="34" charset="0"/>
                  <a:cs typeface="Tahoma" pitchFamily="34" charset="0"/>
                </a:defRPr>
              </a:lvl1pPr>
            </a:lstStyle>
            <a:p>
              <a:r>
                <a:rPr lang="en-US" sz="2700" dirty="0"/>
                <a:t>With uncertainty</a:t>
              </a:r>
              <a:br>
                <a:rPr lang="en-US" dirty="0"/>
              </a:br>
              <a:endParaRPr lang="en-US" sz="1900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429500" y="3645024"/>
              <a:ext cx="4762500" cy="2581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4057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4149080"/>
            <a:ext cx="10945216" cy="985909"/>
          </a:xfrm>
        </p:spPr>
        <p:txBody>
          <a:bodyPr>
            <a:normAutofit/>
          </a:bodyPr>
          <a:lstStyle/>
          <a:p>
            <a:r>
              <a:rPr lang="en-US" sz="4200" dirty="0"/>
              <a:t>Excursion to RxODE</a:t>
            </a:r>
            <a:r>
              <a:rPr lang="en-US" sz="4200" baseline="30000" dirty="0"/>
              <a:t>2</a:t>
            </a:r>
            <a:r>
              <a:rPr lang="en-US" sz="4200" dirty="0"/>
              <a:t>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6030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race ca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6634" y="1386432"/>
            <a:ext cx="6391275" cy="391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RxODE</a:t>
            </a:r>
            <a:r>
              <a:rPr lang="en-US" baseline="30000" dirty="0"/>
              <a:t>2</a:t>
            </a:r>
            <a:r>
              <a:rPr lang="en-US" dirty="0"/>
              <a:t> is the ODE solving engine that powers the </a:t>
            </a:r>
            <a:br>
              <a:rPr lang="en-US" dirty="0"/>
            </a:br>
            <a:r>
              <a:rPr lang="en-US" dirty="0"/>
              <a:t>estimation methods of </a:t>
            </a:r>
            <a:r>
              <a:rPr lang="en-US" dirty="0">
                <a:solidFill>
                  <a:schemeClr val="tx2"/>
                </a:solidFill>
              </a:rPr>
              <a:t>nlmix</a:t>
            </a:r>
            <a:r>
              <a:rPr lang="en-US" dirty="0"/>
              <a:t>r</a:t>
            </a:r>
            <a:r>
              <a:rPr lang="en-US" baseline="30000" dirty="0"/>
              <a:t>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5735960" y="5094766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6634" y="5075892"/>
            <a:ext cx="4589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What do I need to know about RxODE</a:t>
            </a:r>
            <a:r>
              <a:rPr lang="en-US" b="1" baseline="30000" dirty="0"/>
              <a:t>2</a:t>
            </a:r>
            <a:r>
              <a:rPr lang="en-US" b="1" dirty="0"/>
              <a:t>?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397625" y="5517232"/>
            <a:ext cx="411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What in RxODE</a:t>
            </a:r>
            <a:r>
              <a:rPr lang="en-US" b="1" baseline="30000" dirty="0"/>
              <a:t>2</a:t>
            </a:r>
            <a:r>
              <a:rPr lang="en-US" b="1" dirty="0"/>
              <a:t> is used by nlmixr</a:t>
            </a:r>
            <a:r>
              <a:rPr lang="en-US" b="1" baseline="30000" dirty="0"/>
              <a:t>2</a:t>
            </a:r>
            <a:r>
              <a:rPr lang="en-US" b="1" dirty="0"/>
              <a:t>?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512839" y="5949280"/>
            <a:ext cx="428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What in RxODE</a:t>
            </a:r>
            <a:r>
              <a:rPr lang="en-US" b="1" baseline="30000" dirty="0"/>
              <a:t>2</a:t>
            </a:r>
            <a:r>
              <a:rPr lang="en-US" b="1" dirty="0"/>
              <a:t> is output by nlmixr</a:t>
            </a:r>
            <a:r>
              <a:rPr lang="en-US" b="1" baseline="30000" dirty="0"/>
              <a:t>2</a:t>
            </a:r>
            <a:r>
              <a:rPr lang="en-US" b="1" dirty="0"/>
              <a:t>?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4867898" y="1483889"/>
            <a:ext cx="6700710" cy="3445162"/>
            <a:chOff x="4223792" y="1438225"/>
            <a:chExt cx="6700710" cy="3445162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438225"/>
              <a:ext cx="4828502" cy="3240013"/>
            </a:xfrm>
            <a:prstGeom prst="rect">
              <a:avLst/>
            </a:prstGeom>
          </p:spPr>
        </p:pic>
        <p:sp>
          <p:nvSpPr>
            <p:cNvPr id="33" name="Right Arrow 32"/>
            <p:cNvSpPr/>
            <p:nvPr/>
          </p:nvSpPr>
          <p:spPr>
            <a:xfrm>
              <a:off x="4511825" y="2053994"/>
              <a:ext cx="1780346" cy="79208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511824" y="2259143"/>
              <a:ext cx="15777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Solve ODEs</a:t>
              </a: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4223792" y="3769771"/>
              <a:ext cx="2033038" cy="1113616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511825" y="3981149"/>
              <a:ext cx="17450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Estimate Parameters</a:t>
              </a:r>
            </a:p>
          </p:txBody>
        </p:sp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57DA4D1D-28B7-96FE-02DF-3229FC1D8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7625" y="2727273"/>
            <a:ext cx="1122674" cy="129419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88F179A-2E84-C4D6-BE49-A78F03F87E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6610" y="2741652"/>
            <a:ext cx="1083606" cy="124915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6D27050-1FBC-9CA1-EDE3-5AD2EB0C3D96}"/>
              </a:ext>
            </a:extLst>
          </p:cNvPr>
          <p:cNvGrpSpPr/>
          <p:nvPr/>
        </p:nvGrpSpPr>
        <p:grpSpPr>
          <a:xfrm>
            <a:off x="9866384" y="46574"/>
            <a:ext cx="2210776" cy="1294194"/>
            <a:chOff x="9866384" y="182051"/>
            <a:chExt cx="2210776" cy="1294194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7182840D-E2E7-CD14-6CED-41CF6A03C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66384" y="182051"/>
              <a:ext cx="1122674" cy="12941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77CB11F2-859D-8478-C490-2DFF6C605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93554" y="204137"/>
              <a:ext cx="1083606" cy="12491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5010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Specify a variety of dosing schedules using the </a:t>
            </a:r>
            <a:r>
              <a:rPr lang="en-US" dirty="0" err="1"/>
              <a:t>add.dosing</a:t>
            </a:r>
            <a:r>
              <a:rPr lang="en-US" dirty="0"/>
              <a:t>() function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25</a:t>
            </a:fld>
            <a:endParaRPr lang="en-GB"/>
          </a:p>
        </p:txBody>
      </p:sp>
      <p:grpSp>
        <p:nvGrpSpPr>
          <p:cNvPr id="9" name="Group 8"/>
          <p:cNvGrpSpPr/>
          <p:nvPr/>
        </p:nvGrpSpPr>
        <p:grpSpPr>
          <a:xfrm>
            <a:off x="1127448" y="1196752"/>
            <a:ext cx="9690545" cy="5184576"/>
            <a:chOff x="653927" y="1340768"/>
            <a:chExt cx="7356065" cy="38884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r="89135"/>
            <a:stretch/>
          </p:blipFill>
          <p:spPr>
            <a:xfrm>
              <a:off x="653927" y="1340768"/>
              <a:ext cx="1049586" cy="388843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l="34717"/>
            <a:stretch/>
          </p:blipFill>
          <p:spPr>
            <a:xfrm>
              <a:off x="1703512" y="1340768"/>
              <a:ext cx="6306480" cy="3888432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623392" y="6011440"/>
            <a:ext cx="5256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Wang W. et al. A Tutorial on RxODE: Simulating Differential Equation Pharmacometric Models in R. CPT:PSP (2016)5,3-10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2F5D8A-B59D-9F33-9297-27B22EFA49D2}"/>
              </a:ext>
            </a:extLst>
          </p:cNvPr>
          <p:cNvSpPr txBox="1"/>
          <p:nvPr/>
        </p:nvSpPr>
        <p:spPr>
          <a:xfrm>
            <a:off x="1271464" y="1844824"/>
            <a:ext cx="42675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Can also use NONMEM-style events by et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et(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amt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=10000)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C2454-9DFC-CFF0-B24A-995224ECADB8}"/>
              </a:ext>
            </a:extLst>
          </p:cNvPr>
          <p:cNvSpPr txBox="1"/>
          <p:nvPr/>
        </p:nvSpPr>
        <p:spPr>
          <a:xfrm>
            <a:off x="1127448" y="4711003"/>
            <a:ext cx="42675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Can also use NONMEM-style events by et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et(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amt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=10000,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addl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=4, ii=24)</a:t>
            </a:r>
          </a:p>
        </p:txBody>
      </p:sp>
    </p:spTree>
    <p:extLst>
      <p:ext uri="{BB962C8B-B14F-4D97-AF65-F5344CB8AC3E}">
        <p14:creationId xmlns:p14="http://schemas.microsoft.com/office/powerpoint/2010/main" val="2492227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368" y="66827"/>
            <a:ext cx="10945216" cy="985909"/>
          </a:xfrm>
        </p:spPr>
        <p:txBody>
          <a:bodyPr>
            <a:normAutofit/>
          </a:bodyPr>
          <a:lstStyle/>
          <a:p>
            <a:r>
              <a:rPr lang="en-US" sz="2600" dirty="0"/>
              <a:t>Creating an </a:t>
            </a:r>
            <a:r>
              <a:rPr lang="en-US" sz="2600" dirty="0" err="1"/>
              <a:t>eventTable</a:t>
            </a:r>
            <a:r>
              <a:rPr lang="en-US" sz="2600" dirty="0"/>
              <a:t> with et(), </a:t>
            </a:r>
            <a:r>
              <a:rPr lang="en-US" sz="2600" dirty="0" err="1"/>
              <a:t>add.sampling</a:t>
            </a:r>
            <a:r>
              <a:rPr lang="en-US" sz="2600" dirty="0"/>
              <a:t>(),  </a:t>
            </a:r>
            <a:r>
              <a:rPr lang="en-US" sz="2600" dirty="0" err="1"/>
              <a:t>add.dosing</a:t>
            </a:r>
            <a:r>
              <a:rPr lang="en-US" sz="2600" dirty="0"/>
              <a:t>()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17" name="Rectangle 16"/>
          <p:cNvSpPr/>
          <p:nvPr/>
        </p:nvSpPr>
        <p:spPr>
          <a:xfrm>
            <a:off x="335360" y="4822120"/>
            <a:ext cx="1113648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&lt;-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eventTable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amount.units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"mg"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time.units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"hours"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%&gt;%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add.dosing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dose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10000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nbr.doses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10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dosing.interval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12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%&gt;%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add.dosing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dose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20000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nbr.doses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start.time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120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,dosing.interval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24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%&gt;%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add.sampling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240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6FAAF53-457D-0B01-EC47-F343C76F5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54318" y="44624"/>
            <a:ext cx="1040827" cy="1199842"/>
          </a:xfrm>
          <a:prstGeom prst="rect">
            <a:avLst/>
          </a:prstGeom>
        </p:spPr>
      </p:pic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A4829F44-1899-6589-5CAA-EC15AAA988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1610985"/>
              </p:ext>
            </p:extLst>
          </p:nvPr>
        </p:nvGraphicFramePr>
        <p:xfrm>
          <a:off x="312826" y="936786"/>
          <a:ext cx="11161239" cy="3261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0474">
                  <a:extLst>
                    <a:ext uri="{9D8B030D-6E8A-4147-A177-3AD203B41FA5}">
                      <a16:colId xmlns:a16="http://schemas.microsoft.com/office/drawing/2014/main" val="2195655984"/>
                    </a:ext>
                  </a:extLst>
                </a:gridCol>
                <a:gridCol w="2951861">
                  <a:extLst>
                    <a:ext uri="{9D8B030D-6E8A-4147-A177-3AD203B41FA5}">
                      <a16:colId xmlns:a16="http://schemas.microsoft.com/office/drawing/2014/main" val="2386850657"/>
                    </a:ext>
                  </a:extLst>
                </a:gridCol>
                <a:gridCol w="1946617">
                  <a:extLst>
                    <a:ext uri="{9D8B030D-6E8A-4147-A177-3AD203B41FA5}">
                      <a16:colId xmlns:a16="http://schemas.microsoft.com/office/drawing/2014/main" val="1075177246"/>
                    </a:ext>
                  </a:extLst>
                </a:gridCol>
                <a:gridCol w="2592287">
                  <a:extLst>
                    <a:ext uri="{9D8B030D-6E8A-4147-A177-3AD203B41FA5}">
                      <a16:colId xmlns:a16="http://schemas.microsoft.com/office/drawing/2014/main" val="2974094837"/>
                    </a:ext>
                  </a:extLst>
                </a:gridCol>
              </a:tblGrid>
              <a:tr h="3075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add.sampling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function</a:t>
                      </a:r>
                      <a:r>
                        <a:rPr lang="en-US" sz="16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Sampling Times</a:t>
                      </a:r>
                      <a:r>
                        <a:rPr lang="en-US" sz="1600" baseline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</a:t>
                      </a:r>
                      <a:r>
                        <a:rPr lang="en-US" sz="16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)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et </a:t>
                      </a:r>
                      <a:r>
                        <a:rPr lang="en-US" sz="16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function(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Sampling times)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938790"/>
                  </a:ext>
                </a:extLst>
              </a:tr>
              <a:tr h="307566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add.dosing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function</a:t>
                      </a:r>
                      <a:r>
                        <a:rPr lang="en-US" sz="16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et </a:t>
                      </a:r>
                      <a:r>
                        <a:rPr lang="en-US" sz="16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function(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335266"/>
                  </a:ext>
                </a:extLst>
              </a:tr>
              <a:tr h="30190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dose,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dose amount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amt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dose amount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07190"/>
                  </a:ext>
                </a:extLst>
              </a:tr>
              <a:tr h="521468">
                <a:tc>
                  <a:txBody>
                    <a:bodyPr/>
                    <a:lstStyle/>
                    <a:p>
                      <a:r>
                        <a:rPr lang="en-US" sz="1600" baseline="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nbr.doses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number of doses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addl</a:t>
                      </a:r>
                      <a:r>
                        <a:rPr lang="en-US" sz="16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additional doses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nbr.doses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– 1</a:t>
                      </a:r>
                      <a:endParaRPr lang="en-US" sz="160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567015"/>
                  </a:ext>
                </a:extLst>
              </a:tr>
              <a:tr h="307566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dosing.interval</a:t>
                      </a:r>
                      <a:r>
                        <a:rPr lang="en-US" sz="16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FF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24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dosing interval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ii,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dosing interval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52837"/>
                  </a:ext>
                </a:extLst>
              </a:tr>
              <a:tr h="30190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dosing.to</a:t>
                      </a:r>
                      <a:r>
                        <a:rPr lang="en-US" sz="16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FF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where to dose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cmt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where to dose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159301"/>
                  </a:ext>
                </a:extLst>
              </a:tr>
              <a:tr h="301903">
                <a:tc>
                  <a:txBody>
                    <a:bodyPr/>
                    <a:lstStyle/>
                    <a:p>
                      <a:r>
                        <a:rPr lang="en-US" sz="1600" baseline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rate</a:t>
                      </a:r>
                      <a:r>
                        <a:rPr lang="en-US" sz="16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  <a:r>
                        <a:rPr lang="en-US" sz="1600" b="1" dirty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NULL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infusion rate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infusion rate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596033"/>
                  </a:ext>
                </a:extLst>
              </a:tr>
              <a:tr h="30190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start.time</a:t>
                      </a:r>
                      <a:r>
                        <a:rPr lang="en-US" sz="16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FF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dosing start time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dosing start time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776885"/>
                  </a:ext>
                </a:extLst>
              </a:tr>
              <a:tr h="301903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)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35450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F9CD124-1796-17A3-48D3-DF94F74E39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584" y="4364003"/>
            <a:ext cx="10836918" cy="33855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add.dosing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(),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add.sampling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() or et() can be called incrementally multiple times</a:t>
            </a:r>
            <a:endParaRPr kumimoji="0" lang="en-US" sz="1600" b="0" i="1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8614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4149080"/>
            <a:ext cx="10945216" cy="985909"/>
          </a:xfrm>
        </p:spPr>
        <p:txBody>
          <a:bodyPr>
            <a:normAutofit/>
          </a:bodyPr>
          <a:lstStyle/>
          <a:p>
            <a:r>
              <a:rPr lang="en-US" sz="4200" dirty="0"/>
              <a:t>Back to Simulating with 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US" sz="4400" dirty="0">
                <a:solidFill>
                  <a:schemeClr val="accent2"/>
                </a:solidFill>
              </a:rPr>
              <a:t>r</a:t>
            </a:r>
            <a:r>
              <a:rPr lang="en-US" sz="4400" baseline="30000" dirty="0">
                <a:solidFill>
                  <a:schemeClr val="accent2"/>
                </a:solidFill>
              </a:rPr>
              <a:t>2</a:t>
            </a:r>
            <a:r>
              <a:rPr lang="en-US" sz="4400" dirty="0"/>
              <a:t> </a:t>
            </a:r>
            <a:r>
              <a:rPr lang="en-US" sz="4200" dirty="0"/>
              <a:t>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0620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6"/>
            <a:ext cx="10945216" cy="1489850"/>
          </a:xfrm>
        </p:spPr>
        <p:txBody>
          <a:bodyPr/>
          <a:lstStyle/>
          <a:p>
            <a:r>
              <a:rPr lang="en-US" dirty="0"/>
              <a:t>Simulating using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US" dirty="0">
                <a:solidFill>
                  <a:schemeClr val="accent2"/>
                </a:solidFill>
              </a:rPr>
              <a:t>r</a:t>
            </a:r>
            <a:r>
              <a:rPr lang="en-US" baseline="30000" dirty="0">
                <a:solidFill>
                  <a:schemeClr val="accent2"/>
                </a:solidFill>
              </a:rPr>
              <a:t>2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/>
              <a:t>Simulate a new regimen (BID) – No Parameter Uncertainty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28</a:t>
            </a:fld>
            <a:endParaRPr lang="en-GB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822360"/>
              </p:ext>
            </p:extLst>
          </p:nvPr>
        </p:nvGraphicFramePr>
        <p:xfrm>
          <a:off x="191344" y="1912848"/>
          <a:ext cx="11881320" cy="4211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48272">
                  <a:extLst>
                    <a:ext uri="{9D8B030D-6E8A-4147-A177-3AD203B41FA5}">
                      <a16:colId xmlns:a16="http://schemas.microsoft.com/office/drawing/2014/main" val="1000301431"/>
                    </a:ext>
                  </a:extLst>
                </a:gridCol>
                <a:gridCol w="9433048">
                  <a:extLst>
                    <a:ext uri="{9D8B030D-6E8A-4147-A177-3AD203B41FA5}">
                      <a16:colId xmlns:a16="http://schemas.microsoft.com/office/drawing/2014/main" val="2898043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Load</a:t>
                      </a:r>
                      <a:r>
                        <a:rPr lang="en-US" b="1" baseline="0" dirty="0"/>
                        <a:t> nlmixr2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8000FF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library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nlmixr2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)</a:t>
                      </a:r>
                      <a:endParaRPr lang="en-US" sz="1800" b="0" dirty="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063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Specify ODE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model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({</a:t>
                      </a:r>
                      <a:endParaRPr lang="en-US" sz="1800" b="0" dirty="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 C2 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centr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/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V2;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 d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/</a:t>
                      </a:r>
                      <a:r>
                        <a:rPr lang="en-US" sz="1800" b="0" dirty="0" err="1">
                          <a:solidFill>
                            <a:srgbClr val="8000FF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dt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depot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=-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KA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*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depot;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 d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/</a:t>
                      </a:r>
                      <a:r>
                        <a:rPr lang="en-US" sz="1800" b="0" dirty="0" err="1">
                          <a:solidFill>
                            <a:srgbClr val="8000FF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dt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centr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KA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*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depot 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-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CL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*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C2;</a:t>
                      </a:r>
                    </a:p>
                    <a:p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})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391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Specify Dosing</a:t>
                      </a:r>
                      <a:r>
                        <a:rPr lang="en-US" b="1" baseline="0" dirty="0"/>
                        <a:t> &amp; Sampling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ev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&lt;-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eventTable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sz="1800" b="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# For nlmixr</a:t>
                      </a:r>
                      <a:r>
                        <a:rPr lang="en-US" sz="1800" b="0" baseline="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&amp; </a:t>
                      </a:r>
                      <a:r>
                        <a:rPr lang="en-US" sz="1800" b="0" baseline="0" dirty="0" err="1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RxODE</a:t>
                      </a:r>
                      <a:r>
                        <a:rPr lang="en-US" sz="1800" b="0" baseline="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simulations</a:t>
                      </a:r>
                      <a:endParaRPr lang="en-US" sz="1800" b="0" dirty="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ev</a:t>
                      </a:r>
                      <a:r>
                        <a:rPr lang="en-US" sz="1800" b="1" dirty="0" err="1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$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add.dosing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dose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sz="1800" b="0" dirty="0">
                          <a:solidFill>
                            <a:srgbClr val="FF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4.7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,nbr.doses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sz="1800" b="0" dirty="0">
                          <a:solidFill>
                            <a:srgbClr val="FF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sz="1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sz="1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dosing.interval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  <a:r>
                        <a:rPr lang="en-US" sz="1800" b="0" dirty="0">
                          <a:solidFill>
                            <a:srgbClr val="FF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sz="1800" b="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#assume</a:t>
                      </a:r>
                      <a:r>
                        <a:rPr lang="en-US" sz="1800" b="0" baseline="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BID</a:t>
                      </a:r>
                      <a:endParaRPr lang="en-US" sz="1800" b="0" dirty="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ev</a:t>
                      </a:r>
                      <a:r>
                        <a:rPr lang="en-US" sz="1800" b="1" dirty="0" err="1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$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add.sampling</a:t>
                      </a:r>
                      <a:r>
                        <a:rPr lang="en-US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dirty="0" err="1">
                          <a:solidFill>
                            <a:srgbClr val="8000FF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seq</a:t>
                      </a:r>
                      <a:r>
                        <a:rPr lang="en-US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dirty="0">
                          <a:solidFill>
                            <a:srgbClr val="FF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dirty="0">
                          <a:solidFill>
                            <a:srgbClr val="FF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24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,length.out</a:t>
                      </a:r>
                      <a:r>
                        <a:rPr lang="en-US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dirty="0">
                          <a:solidFill>
                            <a:srgbClr val="FF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51</a:t>
                      </a:r>
                      <a:r>
                        <a:rPr lang="en-US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))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967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baseline="0" dirty="0"/>
                        <a:t>Simulate Events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n </a:t>
                      </a:r>
                      <a:r>
                        <a:rPr lang="en-US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&lt;-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dirty="0">
                          <a:solidFill>
                            <a:srgbClr val="FF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300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	</a:t>
                      </a:r>
                    </a:p>
                    <a:p>
                      <a:r>
                        <a:rPr lang="en-US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bid </a:t>
                      </a:r>
                      <a:r>
                        <a:rPr lang="en-US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&lt;-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simulate</a:t>
                      </a:r>
                      <a:r>
                        <a:rPr lang="en-US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fit, events</a:t>
                      </a:r>
                      <a:r>
                        <a:rPr lang="en-US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ev,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nSub</a:t>
                      </a:r>
                      <a:r>
                        <a:rPr lang="en-US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n*n</a:t>
                      </a:r>
                      <a:r>
                        <a:rPr lang="en-US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endParaRPr lang="en-US" b="1" dirty="0">
                        <a:solidFill>
                          <a:srgbClr val="000080"/>
                        </a:solidFill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endParaRPr lang="en-US" b="1" dirty="0">
                        <a:solidFill>
                          <a:srgbClr val="000080"/>
                        </a:solidFill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endParaRPr lang="en-US" dirty="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524864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591944" y="5445224"/>
            <a:ext cx="484827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Simulation Output: sim.id, time, </a:t>
            </a:r>
            <a:r>
              <a:rPr lang="en-US" dirty="0" err="1"/>
              <a:t>ipred</a:t>
            </a:r>
            <a:r>
              <a:rPr lang="en-US" dirty="0"/>
              <a:t>, sim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546919" y="5358541"/>
            <a:ext cx="1778178" cy="734755"/>
            <a:chOff x="3675697" y="5358095"/>
            <a:chExt cx="1778178" cy="734755"/>
          </a:xfrm>
        </p:grpSpPr>
        <p:sp>
          <p:nvSpPr>
            <p:cNvPr id="5" name="Oval Callout 4"/>
            <p:cNvSpPr/>
            <p:nvPr/>
          </p:nvSpPr>
          <p:spPr>
            <a:xfrm rot="11078202">
              <a:off x="3675697" y="5358095"/>
              <a:ext cx="1740769" cy="734755"/>
            </a:xfrm>
            <a:prstGeom prst="wedgeEllipseCallout">
              <a:avLst>
                <a:gd name="adj1" fmla="val -24308"/>
                <a:gd name="adj2" fmla="val 6919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 rot="528742">
              <a:off x="3726567" y="5473597"/>
              <a:ext cx="17273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Solved RxODE2 Object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719736" y="5360035"/>
            <a:ext cx="1740769" cy="734755"/>
            <a:chOff x="3675697" y="5358095"/>
            <a:chExt cx="1740769" cy="734755"/>
          </a:xfrm>
        </p:grpSpPr>
        <p:sp>
          <p:nvSpPr>
            <p:cNvPr id="14" name="Oval Callout 13"/>
            <p:cNvSpPr/>
            <p:nvPr/>
          </p:nvSpPr>
          <p:spPr>
            <a:xfrm rot="11078202">
              <a:off x="3675697" y="5358095"/>
              <a:ext cx="1740769" cy="734755"/>
            </a:xfrm>
            <a:prstGeom prst="wedgeEllipseCallout">
              <a:avLst>
                <a:gd name="adj1" fmla="val -24308"/>
                <a:gd name="adj2" fmla="val 6919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 rot="528742">
              <a:off x="3691857" y="5555949"/>
              <a:ext cx="16559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nlmixr2 Object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2D941B-D6BE-0A91-9333-C489A2452105}"/>
              </a:ext>
            </a:extLst>
          </p:cNvPr>
          <p:cNvGrpSpPr/>
          <p:nvPr/>
        </p:nvGrpSpPr>
        <p:grpSpPr>
          <a:xfrm>
            <a:off x="9866384" y="46574"/>
            <a:ext cx="2210776" cy="1294194"/>
            <a:chOff x="9866384" y="182051"/>
            <a:chExt cx="2210776" cy="1294194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594393DE-6ADA-B99C-C286-8ADCAA8C9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66384" y="182051"/>
              <a:ext cx="1122674" cy="12941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F4279A12-1E61-599A-4FF0-236F2411A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93554" y="204137"/>
              <a:ext cx="1083606" cy="12491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7222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Simulation Output</a:t>
            </a:r>
            <a:br>
              <a:rPr lang="en-US" dirty="0"/>
            </a:br>
            <a:r>
              <a:rPr lang="en-US" sz="2000" dirty="0"/>
              <a:t>The simulation has information about the parameters that were used in the simulation from the model fit (= Solved RxODE2 object)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29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1137245"/>
            <a:ext cx="6343650" cy="517207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761631" y="1844825"/>
            <a:ext cx="8430369" cy="4406722"/>
            <a:chOff x="3761631" y="1844825"/>
            <a:chExt cx="8430369" cy="4406722"/>
          </a:xfrm>
        </p:grpSpPr>
        <p:sp>
          <p:nvSpPr>
            <p:cNvPr id="5" name="TextBox 4"/>
            <p:cNvSpPr txBox="1"/>
            <p:nvPr/>
          </p:nvSpPr>
          <p:spPr>
            <a:xfrm>
              <a:off x="3761631" y="2927559"/>
              <a:ext cx="8430369" cy="332398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 summary(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bid$params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sim.id         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eta.ka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   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tka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 eta.cl          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Min.   :    1   Min.   :-2.9624044   Min.   :0.4546   Min.   :-1.2343951  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1st Qu.:22501   1st Qu.:-0.4482224   1st Qu.:0.4546   1st Qu.:-0.1794427  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Median :45001   Median :-0.0005998   Median :0.4546   Median : 0.0010281  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Mean   :45001   Mean   :-0.0018905   Mean   :0.4546   Mean   : 0.0005723  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3rd Qu.:67500   3rd Qu.: 0.4434868   3rd Qu.:0.4546   3rd Qu.: 0.1824282  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Max.   :90000   Max.   : 2.7591093   Max.   :0.4546   Max.   : 1.1282721  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tcl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eta.v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     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tv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Min.   :-3.215   Min.   :-0.5714017   Min.   :-0.7848  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1st Qu.:-3.215   1st Qu.:-0.0895164   1st Qu.:-0.7848  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Median :-3.215   Median : 0.0009726   Median :-0.7848  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Mean   :-3.215   Mean   : 0.0008345   Mean   :-0.7848  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3rd Qu.:-3.215   3rd Qu.: 0.0919098   3rd Qu.:-0.7848  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Max.   :-3.215   Max.   : 0.5585632   Max.   :-0.7848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824192" y="1844825"/>
              <a:ext cx="1872208" cy="4406722"/>
            </a:xfrm>
            <a:prstGeom prst="roundRect">
              <a:avLst/>
            </a:prstGeom>
            <a:solidFill>
              <a:schemeClr val="accent1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/>
                <a:t>Constant Population Parameters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67711" y="4653136"/>
              <a:ext cx="1872208" cy="1598410"/>
            </a:xfrm>
            <a:prstGeom prst="roundRect">
              <a:avLst/>
            </a:prstGeom>
            <a:solidFill>
              <a:schemeClr val="accent1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6638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0">
            <a:extLst>
              <a:ext uri="{FF2B5EF4-FFF2-40B4-BE49-F238E27FC236}">
                <a16:creationId xmlns:a16="http://schemas.microsoft.com/office/drawing/2014/main" id="{41155591-14DF-40D7-BCBD-0F69F25B81E5}"/>
              </a:ext>
            </a:extLst>
          </p:cNvPr>
          <p:cNvSpPr txBox="1">
            <a:spLocks/>
          </p:cNvSpPr>
          <p:nvPr/>
        </p:nvSpPr>
        <p:spPr>
          <a:xfrm>
            <a:off x="377793" y="6532294"/>
            <a:ext cx="11519529" cy="307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67B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Phoenix, AZ                                      				 November 10 - 13, 2024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033853-76DB-DB3D-4814-07D2376A0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3357" y="565079"/>
            <a:ext cx="7482031" cy="5506947"/>
          </a:xfrm>
        </p:spPr>
        <p:txBody>
          <a:bodyPr/>
          <a:lstStyle/>
          <a:p>
            <a:pPr marL="0" indent="0" algn="ctr">
              <a:buNone/>
            </a:pPr>
            <a:endParaRPr lang="en-US" dirty="0">
              <a:solidFill>
                <a:srgbClr val="0067B4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0067B4"/>
              </a:solidFill>
            </a:endParaRPr>
          </a:p>
          <a:p>
            <a:pPr marL="45720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solidFill>
                  <a:srgbClr val="0067B4"/>
                </a:solidFill>
                <a:cs typeface="Times New Roman" panose="02020603050405020304" pitchFamily="18" charset="0"/>
              </a:rPr>
              <a:t>Basics of nlmixr2/rxode2 Model Syntax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2D82F8-0703-C006-1271-1E3C5B385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50" y="612404"/>
            <a:ext cx="3651821" cy="2816596"/>
          </a:xfrm>
          <a:prstGeom prst="rect">
            <a:avLst/>
          </a:prstGeom>
        </p:spPr>
      </p:pic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E2E061E3-5F41-A572-E86E-3E5D16BF4B26}"/>
              </a:ext>
            </a:extLst>
          </p:cNvPr>
          <p:cNvSpPr txBox="1">
            <a:spLocks/>
          </p:cNvSpPr>
          <p:nvPr/>
        </p:nvSpPr>
        <p:spPr>
          <a:xfrm>
            <a:off x="4246118" y="4027491"/>
            <a:ext cx="4754880" cy="11326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35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67B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Matthew L. Fidler,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67B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M.Stat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67B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., Ph.D.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67B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Director, Pharmacometrics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7B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Novartis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67B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77038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3767" y="1360909"/>
            <a:ext cx="10622416" cy="530682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nlmix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r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 development team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EA325-E17C-4431-8C79-1AEA4A396602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B40000"/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00501" y="404664"/>
            <a:ext cx="10990998" cy="916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B40000"/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Simulate a new regimen (BID) – No Parameter Uncertainty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 Simulation Plot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4F81BD">
                  <a:lumMod val="75000"/>
                </a:srgbClr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11423" y="4853707"/>
            <a:ext cx="5188944" cy="1200329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000FF"/>
                </a:solidFill>
                <a:latin typeface="Courier New" panose="02070309020205020404" pitchFamily="49" charset="0"/>
              </a:rPr>
              <a:t>plot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bid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ylab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"Theophylline (\u03BCg/mL)"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)+</a:t>
            </a:r>
          </a:p>
          <a:p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xlab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"Time (</a:t>
            </a:r>
            <a:r>
              <a:rPr lang="en-US" dirty="0" err="1">
                <a:solidFill>
                  <a:srgbClr val="808080"/>
                </a:solidFill>
                <a:latin typeface="Courier New" panose="02070309020205020404" pitchFamily="49" charset="0"/>
              </a:rPr>
              <a:t>hr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)"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)+</a:t>
            </a:r>
          </a:p>
          <a:p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theme_light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base_size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18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0BBB59-19D7-432F-4BB7-A0044F4F2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675" y="89024"/>
            <a:ext cx="2462997" cy="17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5439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6"/>
            <a:ext cx="10945216" cy="1358747"/>
          </a:xfrm>
        </p:spPr>
        <p:txBody>
          <a:bodyPr/>
          <a:lstStyle/>
          <a:p>
            <a:r>
              <a:rPr lang="en-US" dirty="0"/>
              <a:t>Simulating using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US" dirty="0">
                <a:solidFill>
                  <a:schemeClr val="accent2"/>
                </a:solidFill>
              </a:rPr>
              <a:t>r</a:t>
            </a:r>
            <a:r>
              <a:rPr lang="en-US" baseline="30000" dirty="0">
                <a:solidFill>
                  <a:schemeClr val="accent2"/>
                </a:solidFill>
              </a:rPr>
              <a:t>2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/>
              <a:t>Simulate a new regimen (BID) – With Parameter Uncertainty </a:t>
            </a:r>
            <a:br>
              <a:rPr lang="en-US" dirty="0"/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 add one additional parameter “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nStud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”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31</a:t>
            </a:fld>
            <a:endParaRPr lang="en-GB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543732"/>
              </p:ext>
            </p:extLst>
          </p:nvPr>
        </p:nvGraphicFramePr>
        <p:xfrm>
          <a:off x="191344" y="1556792"/>
          <a:ext cx="11881320" cy="4211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48272">
                  <a:extLst>
                    <a:ext uri="{9D8B030D-6E8A-4147-A177-3AD203B41FA5}">
                      <a16:colId xmlns:a16="http://schemas.microsoft.com/office/drawing/2014/main" val="1000301431"/>
                    </a:ext>
                  </a:extLst>
                </a:gridCol>
                <a:gridCol w="9433048">
                  <a:extLst>
                    <a:ext uri="{9D8B030D-6E8A-4147-A177-3AD203B41FA5}">
                      <a16:colId xmlns:a16="http://schemas.microsoft.com/office/drawing/2014/main" val="2898043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Load</a:t>
                      </a:r>
                      <a:r>
                        <a:rPr lang="en-US" b="1" baseline="0" dirty="0"/>
                        <a:t> nlmixr2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8000FF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library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nlmixr2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)</a:t>
                      </a:r>
                      <a:endParaRPr lang="en-US" sz="1800" b="0" dirty="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063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Specify ODE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model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({</a:t>
                      </a:r>
                      <a:endParaRPr lang="en-US" sz="1800" b="0" dirty="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 C2 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centr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/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V2;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 d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/</a:t>
                      </a:r>
                      <a:r>
                        <a:rPr lang="en-US" sz="1800" b="0" dirty="0" err="1">
                          <a:solidFill>
                            <a:srgbClr val="8000FF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dt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depot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=-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KA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*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depot;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 d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/</a:t>
                      </a:r>
                      <a:r>
                        <a:rPr lang="en-US" sz="1800" b="0" dirty="0" err="1">
                          <a:solidFill>
                            <a:srgbClr val="8000FF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dt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centr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KA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*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depot 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-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CL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*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C2;</a:t>
                      </a:r>
                    </a:p>
                    <a:p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})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391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Specify Dosing</a:t>
                      </a:r>
                      <a:r>
                        <a:rPr lang="en-US" b="1" baseline="0" dirty="0"/>
                        <a:t> &amp; Sampling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ev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&lt;-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eventTable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sz="1800" b="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# For nlmixr</a:t>
                      </a:r>
                      <a:r>
                        <a:rPr lang="en-US" sz="1800" b="0" baseline="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&amp; </a:t>
                      </a:r>
                      <a:r>
                        <a:rPr lang="en-US" sz="1800" b="0" baseline="0" dirty="0" err="1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RxODE</a:t>
                      </a:r>
                      <a:r>
                        <a:rPr lang="en-US" sz="1800" b="0" baseline="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simulations</a:t>
                      </a:r>
                      <a:endParaRPr lang="en-US" sz="1800" b="0" dirty="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ev</a:t>
                      </a:r>
                      <a:r>
                        <a:rPr lang="en-US" sz="1800" b="1" dirty="0" err="1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$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add.dosing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dose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sz="1800" b="0" dirty="0">
                          <a:solidFill>
                            <a:srgbClr val="FF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4.7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,nbr.doses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sz="1800" b="0" dirty="0">
                          <a:solidFill>
                            <a:srgbClr val="FF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sz="1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sz="1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dosing.interval</a:t>
                      </a:r>
                      <a:r>
                        <a:rPr lang="en-US" sz="1800" b="1" dirty="0">
                          <a:solidFill>
                            <a:srgbClr val="00206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  <a:r>
                        <a:rPr lang="en-US" sz="1800" b="0" dirty="0">
                          <a:solidFill>
                            <a:srgbClr val="FF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sz="1800" b="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#assume</a:t>
                      </a:r>
                      <a:r>
                        <a:rPr lang="en-US" sz="1800" b="0" baseline="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BID</a:t>
                      </a:r>
                      <a:endParaRPr lang="en-US" sz="1800" b="0" dirty="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ev</a:t>
                      </a:r>
                      <a:r>
                        <a:rPr lang="en-US" sz="1800" b="1" dirty="0" err="1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$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add.sampling</a:t>
                      </a:r>
                      <a:r>
                        <a:rPr lang="en-US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dirty="0" err="1">
                          <a:solidFill>
                            <a:srgbClr val="8000FF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seq</a:t>
                      </a:r>
                      <a:r>
                        <a:rPr lang="en-US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dirty="0">
                          <a:solidFill>
                            <a:srgbClr val="FF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dirty="0">
                          <a:solidFill>
                            <a:srgbClr val="FF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24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,length.out</a:t>
                      </a:r>
                      <a:r>
                        <a:rPr lang="en-US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dirty="0">
                          <a:solidFill>
                            <a:srgbClr val="FF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51</a:t>
                      </a:r>
                      <a:r>
                        <a:rPr lang="en-US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))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967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baseline="0" dirty="0"/>
                        <a:t>Simulate Events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n </a:t>
                      </a:r>
                      <a:r>
                        <a:rPr lang="en-US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&lt;-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dirty="0">
                          <a:solidFill>
                            <a:srgbClr val="FF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300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	</a:t>
                      </a:r>
                    </a:p>
                    <a:p>
                      <a:r>
                        <a:rPr lang="en-US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bid </a:t>
                      </a:r>
                      <a:r>
                        <a:rPr lang="en-US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&lt;-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simulate</a:t>
                      </a:r>
                      <a:r>
                        <a:rPr lang="en-US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fit, events</a:t>
                      </a:r>
                      <a:r>
                        <a:rPr lang="en-US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ev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nSub</a:t>
                      </a:r>
                      <a:r>
                        <a:rPr lang="en-US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n</a:t>
                      </a:r>
                      <a:r>
                        <a:rPr lang="en-US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b="1" baseline="0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nStud</a:t>
                      </a:r>
                      <a:r>
                        <a:rPr lang="en-US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n</a:t>
                      </a:r>
                      <a:r>
                        <a:rPr lang="en-US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endParaRPr lang="en-US" b="1" dirty="0">
                        <a:solidFill>
                          <a:srgbClr val="000080"/>
                        </a:solidFill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endParaRPr lang="en-US" b="1" dirty="0">
                        <a:solidFill>
                          <a:srgbClr val="000080"/>
                        </a:solidFill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endParaRPr lang="en-US" dirty="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52486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767614" y="5018376"/>
            <a:ext cx="4207325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nStud</a:t>
            </a:r>
            <a:r>
              <a:rPr lang="en-US" dirty="0"/>
              <a:t> = # of “Studies” sampled</a:t>
            </a:r>
          </a:p>
          <a:p>
            <a:r>
              <a:rPr lang="en-US" dirty="0" err="1"/>
              <a:t>nSub</a:t>
            </a:r>
            <a:r>
              <a:rPr lang="en-US" dirty="0"/>
              <a:t> = # subjects per study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2513" y="5867980"/>
            <a:ext cx="484827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Simulation Output: sim.id, time, </a:t>
            </a:r>
            <a:r>
              <a:rPr lang="en-US" dirty="0" err="1"/>
              <a:t>ipred</a:t>
            </a:r>
            <a:r>
              <a:rPr lang="en-US" dirty="0"/>
              <a:t>, sim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546919" y="5030970"/>
            <a:ext cx="1778348" cy="734755"/>
            <a:chOff x="3675697" y="5358095"/>
            <a:chExt cx="1778348" cy="734755"/>
          </a:xfrm>
        </p:grpSpPr>
        <p:sp>
          <p:nvSpPr>
            <p:cNvPr id="18" name="Oval Callout 17"/>
            <p:cNvSpPr/>
            <p:nvPr/>
          </p:nvSpPr>
          <p:spPr>
            <a:xfrm rot="11078202">
              <a:off x="3675697" y="5358095"/>
              <a:ext cx="1740769" cy="734755"/>
            </a:xfrm>
            <a:prstGeom prst="wedgeEllipseCallout">
              <a:avLst>
                <a:gd name="adj1" fmla="val -24308"/>
                <a:gd name="adj2" fmla="val 6919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 rot="528742">
              <a:off x="3697981" y="5488559"/>
              <a:ext cx="17560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Solved RxODE2 Object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719736" y="5032464"/>
            <a:ext cx="1856918" cy="734755"/>
            <a:chOff x="3675697" y="5358095"/>
            <a:chExt cx="1856918" cy="734755"/>
          </a:xfrm>
        </p:grpSpPr>
        <p:sp>
          <p:nvSpPr>
            <p:cNvPr id="21" name="Oval Callout 20"/>
            <p:cNvSpPr/>
            <p:nvPr/>
          </p:nvSpPr>
          <p:spPr>
            <a:xfrm rot="11078202">
              <a:off x="3675697" y="5358095"/>
              <a:ext cx="1740769" cy="734755"/>
            </a:xfrm>
            <a:prstGeom prst="wedgeEllipseCallout">
              <a:avLst>
                <a:gd name="adj1" fmla="val -24308"/>
                <a:gd name="adj2" fmla="val 6919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 rot="528742">
              <a:off x="3729361" y="5546946"/>
              <a:ext cx="18032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nlmixr2 Object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CD23532-8A0B-10E1-C7B7-449B51A2C576}"/>
              </a:ext>
            </a:extLst>
          </p:cNvPr>
          <p:cNvSpPr txBox="1"/>
          <p:nvPr/>
        </p:nvSpPr>
        <p:spPr>
          <a:xfrm>
            <a:off x="347056" y="6309320"/>
            <a:ext cx="5892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hlinkClick r:id="rId2"/>
              </a:rPr>
              <a:t>https://nlmixrdevelopment.github.io/RxODE/articles/RxODE-event-table.html</a:t>
            </a:r>
            <a:endParaRPr lang="en-US" sz="1200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FF6E780-A8AF-901B-D1A6-934B9FA425BA}"/>
              </a:ext>
            </a:extLst>
          </p:cNvPr>
          <p:cNvGrpSpPr/>
          <p:nvPr/>
        </p:nvGrpSpPr>
        <p:grpSpPr>
          <a:xfrm>
            <a:off x="9866384" y="46574"/>
            <a:ext cx="2210776" cy="1294194"/>
            <a:chOff x="9866384" y="182051"/>
            <a:chExt cx="2210776" cy="1294194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175DD44-72DC-9297-5A4E-2026936EF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66384" y="182051"/>
              <a:ext cx="1122674" cy="1294194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3F82DBA2-5F49-D246-4F1E-D38192879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993554" y="204137"/>
              <a:ext cx="1083606" cy="12491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8603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32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88" y="1272877"/>
            <a:ext cx="6315075" cy="53244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61631" y="3129349"/>
            <a:ext cx="8430369" cy="33239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summary(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bid$params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sim.id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eta.ka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eta.cl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Min.   :    1   Min.   :-5.910739   Min.   :-0.09778   Min.   :-1.3511807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1st Qu.:22501   1st Qu.:-0.363984   1st Qu.: 0.30723   1st Qu.:-0.0734019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Median :45001   Median : 0.001011   Median : 0.45434   Median :-0.0004093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Mean   :45001   Mean   : 0.001559   Mean   : 0.43990   Mean   :-0.0007771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3rd Qu.:67500   3rd Qu.: 0.364199   3rd Qu.: 0.56614   3rd Qu.: 0.0724550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Max.   :90000   Max.   : 6.003083   Max.   : 0.94869   Max.   : 1.7316982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tcl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eta.v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tv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Min.   :-3.435   Min.   :-1.0236210   Min.   :-0.9172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1st Qu.:-3.263   1st Qu.:-0.0250715   1st Qu.:-0.8122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Median :-3.213   Median :-0.0000393   Median :-0.7860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Mean   :-3.212   Mean   : 0.0000356   Mean   :-0.7848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3rd Qu.:-3.160   3rd Qu.: 0.0252582   3rd Qu.:-0.7530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Max.   :-2.954   Max.   : 0.8727193   Max.   :-0.6597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680176" y="2035951"/>
            <a:ext cx="1944216" cy="4406722"/>
          </a:xfrm>
          <a:prstGeom prst="roundRect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/>
              <a:t>Changing Population Parameters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767711" y="4844262"/>
            <a:ext cx="1872208" cy="1598410"/>
          </a:xfrm>
          <a:prstGeom prst="roundRect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b="1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23392" y="210843"/>
            <a:ext cx="10945216" cy="98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B40000"/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dirty="0"/>
              <a:t>Simulation Output</a:t>
            </a:r>
            <a:br>
              <a:rPr lang="en-US" dirty="0"/>
            </a:br>
            <a:r>
              <a:rPr lang="en-US" sz="2000" dirty="0"/>
              <a:t>The simulation has information about the parameters that were used in the simulation from the model fit (= Solved RxODE2 object)</a:t>
            </a:r>
          </a:p>
        </p:txBody>
      </p:sp>
    </p:spTree>
    <p:extLst>
      <p:ext uri="{BB962C8B-B14F-4D97-AF65-F5344CB8AC3E}">
        <p14:creationId xmlns:p14="http://schemas.microsoft.com/office/powerpoint/2010/main" val="31288150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8673" y="1317029"/>
            <a:ext cx="10543912" cy="52676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501" y="424398"/>
            <a:ext cx="10990998" cy="916370"/>
          </a:xfrm>
        </p:spPr>
        <p:txBody>
          <a:bodyPr/>
          <a:lstStyle/>
          <a:p>
            <a:r>
              <a:rPr lang="en-US" dirty="0"/>
              <a:t>Simulate a new regimen (BID) – With Parameter Uncertainty</a:t>
            </a:r>
            <a:br>
              <a:rPr lang="en-US" dirty="0"/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 Simulation Plot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44103" y="6573009"/>
            <a:ext cx="7423742" cy="21414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nlmix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r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 development team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21184" y="6573009"/>
            <a:ext cx="1060534" cy="214148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EA325-E17C-4431-8C79-1AEA4A396602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B40000"/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75520" y="2220894"/>
            <a:ext cx="1590802" cy="3145662"/>
          </a:xfrm>
          <a:prstGeom prst="rec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Higher Absorption Uncertainty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00056" y="4766391"/>
            <a:ext cx="5188944" cy="1200329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000FF"/>
                </a:solidFill>
                <a:latin typeface="Courier New" panose="02070309020205020404" pitchFamily="49" charset="0"/>
              </a:rPr>
              <a:t>plot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bid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ylab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"Theophylline (\u03BCg/mL)"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)+</a:t>
            </a:r>
          </a:p>
          <a:p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xlab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"Time (</a:t>
            </a:r>
            <a:r>
              <a:rPr lang="en-US" dirty="0" err="1">
                <a:solidFill>
                  <a:srgbClr val="808080"/>
                </a:solidFill>
                <a:latin typeface="Courier New" panose="02070309020205020404" pitchFamily="49" charset="0"/>
              </a:rPr>
              <a:t>hr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)"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)+</a:t>
            </a:r>
          </a:p>
          <a:p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theme_light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base_size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18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AB53EB-EFCB-B1B4-1EBD-BCE3D4B2D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675" y="89024"/>
            <a:ext cx="2462997" cy="17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485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0">
            <a:extLst>
              <a:ext uri="{FF2B5EF4-FFF2-40B4-BE49-F238E27FC236}">
                <a16:creationId xmlns:a16="http://schemas.microsoft.com/office/drawing/2014/main" id="{41155591-14DF-40D7-BCBD-0F69F25B81E5}"/>
              </a:ext>
            </a:extLst>
          </p:cNvPr>
          <p:cNvSpPr txBox="1">
            <a:spLocks/>
          </p:cNvSpPr>
          <p:nvPr/>
        </p:nvSpPr>
        <p:spPr>
          <a:xfrm>
            <a:off x="377793" y="6532294"/>
            <a:ext cx="11519529" cy="307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67B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Phoenix, AZ                                      				 November 10 - 13, 2024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033853-76DB-DB3D-4814-07D2376A0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3357" y="565079"/>
            <a:ext cx="7482031" cy="5506947"/>
          </a:xfrm>
        </p:spPr>
        <p:txBody>
          <a:bodyPr/>
          <a:lstStyle/>
          <a:p>
            <a:pPr marL="0" indent="0" algn="ctr">
              <a:buNone/>
            </a:pPr>
            <a:endParaRPr lang="en-US" dirty="0">
              <a:solidFill>
                <a:srgbClr val="0067B4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0067B4"/>
              </a:solidFill>
            </a:endParaRPr>
          </a:p>
          <a:p>
            <a:pPr marL="45720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solidFill>
                  <a:srgbClr val="0067B4"/>
                </a:solidFill>
                <a:cs typeface="Times New Roman" panose="02020603050405020304" pitchFamily="18" charset="0"/>
              </a:rPr>
              <a:t>Optimal Design Using </a:t>
            </a:r>
            <a:r>
              <a:rPr lang="en-US" sz="4400" b="1" dirty="0" err="1">
                <a:solidFill>
                  <a:srgbClr val="0067B4"/>
                </a:solidFill>
                <a:cs typeface="Times New Roman" panose="02020603050405020304" pitchFamily="18" charset="0"/>
              </a:rPr>
              <a:t>PopED</a:t>
            </a:r>
            <a:r>
              <a:rPr lang="en-US" sz="4400" b="1" dirty="0">
                <a:solidFill>
                  <a:srgbClr val="0067B4"/>
                </a:solidFill>
                <a:cs typeface="Times New Roman" panose="02020603050405020304" pitchFamily="18" charset="0"/>
              </a:rPr>
              <a:t> and babelmixr2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2D82F8-0703-C006-1271-1E3C5B385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50" y="612404"/>
            <a:ext cx="3651821" cy="2816596"/>
          </a:xfrm>
          <a:prstGeom prst="rect">
            <a:avLst/>
          </a:prstGeom>
        </p:spPr>
      </p:pic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E2E061E3-5F41-A572-E86E-3E5D16BF4B26}"/>
              </a:ext>
            </a:extLst>
          </p:cNvPr>
          <p:cNvSpPr txBox="1">
            <a:spLocks/>
          </p:cNvSpPr>
          <p:nvPr/>
        </p:nvSpPr>
        <p:spPr>
          <a:xfrm>
            <a:off x="4246118" y="4027491"/>
            <a:ext cx="4754880" cy="11326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35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67B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Theodoros Papathanasiou, Ph.D.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67B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Associate Director, Pharmacometrics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0067B4"/>
                </a:solidFill>
                <a:latin typeface="Calibri"/>
              </a:rPr>
              <a:t>GSK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67B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67B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5991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0">
            <a:extLst>
              <a:ext uri="{FF2B5EF4-FFF2-40B4-BE49-F238E27FC236}">
                <a16:creationId xmlns:a16="http://schemas.microsoft.com/office/drawing/2014/main" id="{41155591-14DF-40D7-BCBD-0F69F25B81E5}"/>
              </a:ext>
            </a:extLst>
          </p:cNvPr>
          <p:cNvSpPr txBox="1">
            <a:spLocks/>
          </p:cNvSpPr>
          <p:nvPr/>
        </p:nvSpPr>
        <p:spPr>
          <a:xfrm>
            <a:off x="377793" y="6532294"/>
            <a:ext cx="11519529" cy="307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67B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Phoenix, AZ                                      				 November 10 - 13, 2024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033853-76DB-DB3D-4814-07D2376A0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3357" y="565079"/>
            <a:ext cx="7482031" cy="5506947"/>
          </a:xfrm>
        </p:spPr>
        <p:txBody>
          <a:bodyPr/>
          <a:lstStyle/>
          <a:p>
            <a:pPr marL="0" indent="0" algn="ctr">
              <a:buNone/>
            </a:pPr>
            <a:endParaRPr lang="en-US" dirty="0">
              <a:solidFill>
                <a:srgbClr val="0067B4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rgbClr val="0067B4"/>
              </a:solidFill>
            </a:endParaRPr>
          </a:p>
          <a:p>
            <a:pPr marL="45720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solidFill>
                  <a:srgbClr val="0067B4"/>
                </a:solidFill>
                <a:cs typeface="Times New Roman" panose="02020603050405020304" pitchFamily="18" charset="0"/>
              </a:rPr>
              <a:t>Individualize Dosing Using </a:t>
            </a:r>
            <a:r>
              <a:rPr lang="en-US" sz="4400" b="1" dirty="0" err="1">
                <a:solidFill>
                  <a:srgbClr val="0067B4"/>
                </a:solidFill>
                <a:cs typeface="Times New Roman" panose="02020603050405020304" pitchFamily="18" charset="0"/>
              </a:rPr>
              <a:t>posologyr</a:t>
            </a:r>
            <a:endParaRPr lang="en-US" sz="4400" b="1" dirty="0">
              <a:solidFill>
                <a:srgbClr val="0067B4"/>
              </a:solidFill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2D82F8-0703-C006-1271-1E3C5B385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50" y="612404"/>
            <a:ext cx="3651821" cy="2816596"/>
          </a:xfrm>
          <a:prstGeom prst="rect">
            <a:avLst/>
          </a:prstGeom>
        </p:spPr>
      </p:pic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E2E061E3-5F41-A572-E86E-3E5D16BF4B26}"/>
              </a:ext>
            </a:extLst>
          </p:cNvPr>
          <p:cNvSpPr txBox="1">
            <a:spLocks/>
          </p:cNvSpPr>
          <p:nvPr/>
        </p:nvSpPr>
        <p:spPr>
          <a:xfrm>
            <a:off x="4246118" y="4027491"/>
            <a:ext cx="4754880" cy="11326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354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7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algn="l" defTabSz="914354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67B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Justin Wilkins, Ph.D.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67B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Owner and Senior Consultant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7B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Occams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67B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67B4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86058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828800" y="3019400"/>
            <a:ext cx="3907160" cy="1705744"/>
          </a:xfrm>
        </p:spPr>
        <p:txBody>
          <a:bodyPr>
            <a:normAutofit/>
          </a:bodyPr>
          <a:lstStyle/>
          <a:p>
            <a:r>
              <a:rPr lang="en-GB" b="1" dirty="0"/>
              <a:t>Justin J. Wilkins, PhD</a:t>
            </a:r>
            <a:br>
              <a:rPr lang="en-GB" dirty="0"/>
            </a:br>
            <a:r>
              <a:rPr lang="en-GB" sz="1800" dirty="0" err="1"/>
              <a:t>Occams</a:t>
            </a:r>
            <a:r>
              <a:rPr lang="en-GB" sz="1800" dirty="0"/>
              <a:t>, Amstelveen, The Netherlands</a:t>
            </a:r>
            <a:endParaRPr lang="en-GB" sz="4100" b="1" i="1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3200" dirty="0">
                <a:solidFill>
                  <a:schemeClr val="tx2"/>
                </a:solidFill>
              </a:rPr>
              <a:t>Personalized drug regimens with </a:t>
            </a:r>
            <a:br>
              <a:rPr lang="en-GB" sz="3200" dirty="0">
                <a:solidFill>
                  <a:schemeClr val="tx2"/>
                </a:solidFill>
              </a:rPr>
            </a:br>
            <a:r>
              <a:rPr lang="en-GB" dirty="0" err="1"/>
              <a:t>posologyr</a:t>
            </a:r>
            <a:r>
              <a:rPr lang="en-GB" dirty="0"/>
              <a:t> </a:t>
            </a:r>
            <a:r>
              <a:rPr lang="en-GB" dirty="0">
                <a:solidFill>
                  <a:schemeClr val="tx2"/>
                </a:solidFill>
              </a:rPr>
              <a:t>and</a:t>
            </a:r>
            <a:r>
              <a:rPr lang="en-GB" dirty="0"/>
              <a:t> rxode2</a:t>
            </a:r>
            <a:br>
              <a:rPr lang="en-GB" dirty="0"/>
            </a:br>
            <a:endParaRPr lang="en-GB" dirty="0">
              <a:solidFill>
                <a:schemeClr val="tx2"/>
              </a:solidFill>
            </a:endParaRPr>
          </a:p>
        </p:txBody>
      </p:sp>
      <p:pic>
        <p:nvPicPr>
          <p:cNvPr id="4" name="Picture 3" descr="A blue hexagon with a white and grey pill&#10;&#10;Description automatically generated">
            <a:extLst>
              <a:ext uri="{FF2B5EF4-FFF2-40B4-BE49-F238E27FC236}">
                <a16:creationId xmlns:a16="http://schemas.microsoft.com/office/drawing/2014/main" id="{8B623F15-E481-23D6-806C-C707A18491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98" y="1110148"/>
            <a:ext cx="1367519" cy="1584000"/>
          </a:xfrm>
          <a:prstGeom prst="rect">
            <a:avLst/>
          </a:prstGeom>
        </p:spPr>
      </p:pic>
      <p:pic>
        <p:nvPicPr>
          <p:cNvPr id="6" name="Picture 5" descr="A hexagon with white text and red circle&#10;&#10;Description automatically generated">
            <a:extLst>
              <a:ext uri="{FF2B5EF4-FFF2-40B4-BE49-F238E27FC236}">
                <a16:creationId xmlns:a16="http://schemas.microsoft.com/office/drawing/2014/main" id="{1C86C6B8-DD6D-7C65-E8F2-F7EEED0564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448" y="1110148"/>
            <a:ext cx="1371254" cy="1583342"/>
          </a:xfrm>
          <a:prstGeom prst="rect">
            <a:avLst/>
          </a:prstGeom>
        </p:spPr>
      </p:pic>
      <p:sp>
        <p:nvSpPr>
          <p:cNvPr id="5" name="Subtitle 1">
            <a:extLst>
              <a:ext uri="{FF2B5EF4-FFF2-40B4-BE49-F238E27FC236}">
                <a16:creationId xmlns:a16="http://schemas.microsoft.com/office/drawing/2014/main" id="{DC185A7B-D154-B12F-059C-041F2806AB01}"/>
              </a:ext>
            </a:extLst>
          </p:cNvPr>
          <p:cNvSpPr txBox="1">
            <a:spLocks/>
          </p:cNvSpPr>
          <p:nvPr/>
        </p:nvSpPr>
        <p:spPr>
          <a:xfrm>
            <a:off x="1828800" y="4027512"/>
            <a:ext cx="8534400" cy="1705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rgbClr val="B40000"/>
              </a:buClr>
              <a:buFont typeface="Arial" pitchFamily="34" charset="0"/>
              <a:buNone/>
              <a:defRPr sz="2400" kern="120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rgbClr val="B40000"/>
              </a:buClr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rgbClr val="B40000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rgbClr val="B40000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rgbClr val="B40000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4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GB" sz="26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and the </a:t>
            </a:r>
            <a:r>
              <a:rPr kumimoji="0" lang="en-GB" sz="2600" b="1" i="0" u="none" strike="noStrike" kern="1200" cap="none" spc="0" normalizeH="0" baseline="0" noProof="0" dirty="0" err="1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nlmixr</a:t>
            </a:r>
            <a:r>
              <a:rPr kumimoji="0" lang="en-GB" sz="26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 Development Team</a:t>
            </a:r>
            <a:endParaRPr kumimoji="0" lang="en-GB" sz="4100" b="1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335F5A15-D59B-E67B-A05B-D0053078DB91}"/>
              </a:ext>
            </a:extLst>
          </p:cNvPr>
          <p:cNvSpPr txBox="1">
            <a:spLocks/>
          </p:cNvSpPr>
          <p:nvPr/>
        </p:nvSpPr>
        <p:spPr>
          <a:xfrm>
            <a:off x="6456040" y="3019400"/>
            <a:ext cx="3907160" cy="1705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rgbClr val="B40000"/>
              </a:buClr>
              <a:buFont typeface="Arial" pitchFamily="34" charset="0"/>
              <a:buNone/>
              <a:defRPr sz="2400" kern="120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rgbClr val="B40000"/>
              </a:buClr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rgbClr val="B40000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rgbClr val="B40000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rgbClr val="B40000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4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Cyril Leven, PhD</a:t>
            </a:r>
            <a:b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</a:b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Brest University Hospital, Brest, France</a:t>
            </a:r>
            <a:endParaRPr kumimoji="0" lang="en-GB" sz="2400" b="0" i="1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2310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AA792-A844-1C23-90E3-834354CB2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673BF0-B655-4EF2-455D-CF4DCDA242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EA325-E17C-4431-8C79-1AEA4A396602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B40000"/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231E0-4ED9-9386-4BE5-B96E43B58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392" y="1196752"/>
            <a:ext cx="5760640" cy="5184576"/>
          </a:xfrm>
        </p:spPr>
        <p:txBody>
          <a:bodyPr/>
          <a:lstStyle/>
          <a:p>
            <a:r>
              <a:rPr lang="en-US" b="1" dirty="0" err="1"/>
              <a:t>posologyr</a:t>
            </a:r>
            <a:r>
              <a:rPr lang="en-US" dirty="0"/>
              <a:t> is an R package developed (primarily) by Cyril Leven at Brest University Hospital to help with Bayesian dose individualization</a:t>
            </a:r>
          </a:p>
          <a:p>
            <a:pPr lvl="1"/>
            <a:r>
              <a:rPr lang="en-US" dirty="0"/>
              <a:t>By combining therapeutic drug monitoring (TDM) data with a population model, </a:t>
            </a:r>
            <a:r>
              <a:rPr lang="en-US" b="1" dirty="0" err="1">
                <a:solidFill>
                  <a:schemeClr val="tx1"/>
                </a:solidFill>
              </a:rPr>
              <a:t>posologyr</a:t>
            </a:r>
            <a:r>
              <a:rPr lang="en-US" dirty="0"/>
              <a:t> offers accurate posterior estimates and helps compute optimal individualized dosing regimens</a:t>
            </a:r>
          </a:p>
          <a:p>
            <a:pPr lvl="1"/>
            <a:r>
              <a:rPr lang="en-US" b="1" dirty="0"/>
              <a:t>rxode2</a:t>
            </a:r>
            <a:r>
              <a:rPr lang="en-US" dirty="0"/>
              <a:t> provides the prediction/simulation engine </a:t>
            </a:r>
          </a:p>
          <a:p>
            <a:pPr lvl="1"/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D179F-BA6A-6446-2893-2E92D26AA7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nlmix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r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 development team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46A6B7-F71A-DD16-83AA-E35172D9D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064" y="1099297"/>
            <a:ext cx="5057544" cy="4077072"/>
          </a:xfrm>
          <a:prstGeom prst="rect">
            <a:avLst/>
          </a:prstGeom>
        </p:spPr>
      </p:pic>
      <p:pic>
        <p:nvPicPr>
          <p:cNvPr id="9" name="Picture 8" descr="A blue hexagon with a white and grey pill&#10;&#10;Description automatically generated">
            <a:extLst>
              <a:ext uri="{FF2B5EF4-FFF2-40B4-BE49-F238E27FC236}">
                <a16:creationId xmlns:a16="http://schemas.microsoft.com/office/drawing/2014/main" id="{DBDA76F0-BE13-81F1-82DE-B94602E6D2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851" y="189307"/>
            <a:ext cx="720080" cy="8340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9D78D8-A95C-50BA-5A21-3BAB1CEB3D4F}"/>
              </a:ext>
            </a:extLst>
          </p:cNvPr>
          <p:cNvSpPr txBox="1"/>
          <p:nvPr/>
        </p:nvSpPr>
        <p:spPr>
          <a:xfrm>
            <a:off x="6708068" y="5481704"/>
            <a:ext cx="498553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Leven C, Coste A, Mané C (2022). “Free and Open-Source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Posologyr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Software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Bayesian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Dose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Individualization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An Extensive Validation on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Simulated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Data.”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Pharmaceutics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14(2), 442. doi:10.3390/pharmaceutics14020442, https://europepmc.org/article/pmc/8879752. </a:t>
            </a:r>
          </a:p>
        </p:txBody>
      </p:sp>
    </p:spTree>
    <p:extLst>
      <p:ext uri="{BB962C8B-B14F-4D97-AF65-F5344CB8AC3E}">
        <p14:creationId xmlns:p14="http://schemas.microsoft.com/office/powerpoint/2010/main" val="32996338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E7E7E-6EC3-9C7B-10C3-4116123FD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need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98F2AE-49BC-236A-A649-062BE79512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EA325-E17C-4431-8C79-1AEA4A396602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B40000"/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9A0051-0082-5998-AAD0-973B971A2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392" y="1196752"/>
            <a:ext cx="3888432" cy="5184576"/>
          </a:xfrm>
        </p:spPr>
        <p:txBody>
          <a:bodyPr/>
          <a:lstStyle/>
          <a:p>
            <a:r>
              <a:rPr lang="en-US" b="1" dirty="0" err="1"/>
              <a:t>posologyr</a:t>
            </a:r>
            <a:r>
              <a:rPr lang="en-US" dirty="0"/>
              <a:t> (from CRAN)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dirty="0"/>
              <a:t>model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Some individual </a:t>
            </a:r>
            <a:r>
              <a:rPr lang="en-US" b="1" dirty="0"/>
              <a:t>data</a:t>
            </a:r>
            <a:r>
              <a:rPr lang="en-US" dirty="0"/>
              <a:t> (TDM PK samples, for instance)… or no data at all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dirty="0"/>
              <a:t>question</a:t>
            </a:r>
            <a:r>
              <a:rPr lang="en-US" dirty="0"/>
              <a:t>!</a:t>
            </a:r>
          </a:p>
          <a:p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6589B-5688-22B6-E0CD-63BCC1FED1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nlmix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r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 development team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pic>
        <p:nvPicPr>
          <p:cNvPr id="6" name="Picture 5" descr="A blue hexagon with a white and grey pill&#10;&#10;Description automatically generated">
            <a:extLst>
              <a:ext uri="{FF2B5EF4-FFF2-40B4-BE49-F238E27FC236}">
                <a16:creationId xmlns:a16="http://schemas.microsoft.com/office/drawing/2014/main" id="{9F6FE170-C9F8-2865-8FD6-D4E9F56211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851" y="189307"/>
            <a:ext cx="720080" cy="834070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90FC1717-31DC-9158-C537-CE9188FA68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440" y="1772816"/>
            <a:ext cx="2736304" cy="1846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install.packages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("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posologyr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")</a:t>
            </a:r>
            <a:r>
              <a:rPr kumimoji="0" lang="de-DE" altLang="de-DE" sz="4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endParaRPr kumimoji="0" lang="de-DE" altLang="de-DE" sz="18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FA82A5-01FA-7D75-D523-4B7409E37F71}"/>
              </a:ext>
            </a:extLst>
          </p:cNvPr>
          <p:cNvSpPr txBox="1"/>
          <p:nvPr/>
        </p:nvSpPr>
        <p:spPr>
          <a:xfrm>
            <a:off x="5495926" y="451693"/>
            <a:ext cx="6216698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rx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&lt;-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function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ini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({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  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Cl_pop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&lt;- -0.439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  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Q_pop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 &lt;- 1.29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   V1_pop &lt;- 1.62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   V2_pop &lt;- 1.63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   beta_Cl_SEX_1    &lt;- -0.282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  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beta_Cl_logtClCr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&lt;- 0.272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   beta_V2_logtWT   &lt;- 1.32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   a    &lt;- 2.77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  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omega_Cl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~ 0.0917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  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omega_Q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 ~ 0.650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   omega_V1 ~ 0.231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   omega_V2 ~ 0.0347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 })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model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({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   Cl &lt;-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exp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(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Cl_pop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+ beta_Cl_SEX_1 * SEX +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beta_Cl_logtClCr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*        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           log(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ClCr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/37.8) +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omega_Cl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)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   Q  &lt;-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exp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(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Q_pop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+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omega_Q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)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   V1 &lt;-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exp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(V1_pop + omega_V1)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   V2 &lt;-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exp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(V2_pop + beta_V2_logtWT * log(WT/69.8) + omega_V2)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   k12 &lt;- Q/V1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   k21 &lt;- Q/V2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   d/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dt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(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central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) &lt;- -k12 *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central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+ k21 * cmt2 - Cl/V1 *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central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   d/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dt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(cmt2)    &lt;-  k12 *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central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- k21 * cmt2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   Cc &lt;-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central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/V1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   DV &lt;- Cc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   DV ~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add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(a)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 })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}</a:t>
            </a:r>
          </a:p>
        </p:txBody>
      </p:sp>
      <p:sp>
        <p:nvSpPr>
          <p:cNvPr id="15" name="Arrow: Bent 14">
            <a:extLst>
              <a:ext uri="{FF2B5EF4-FFF2-40B4-BE49-F238E27FC236}">
                <a16:creationId xmlns:a16="http://schemas.microsoft.com/office/drawing/2014/main" id="{59AFA855-DB73-513D-BA55-9378E3D7E7DB}"/>
              </a:ext>
            </a:extLst>
          </p:cNvPr>
          <p:cNvSpPr/>
          <p:nvPr/>
        </p:nvSpPr>
        <p:spPr>
          <a:xfrm flipV="1">
            <a:off x="1679509" y="2944384"/>
            <a:ext cx="3816417" cy="268592"/>
          </a:xfrm>
          <a:prstGeom prst="bentArrow">
            <a:avLst>
              <a:gd name="adj1" fmla="val 25000"/>
              <a:gd name="adj2" fmla="val 40455"/>
              <a:gd name="adj3" fmla="val 50000"/>
              <a:gd name="adj4" fmla="val 43750"/>
            </a:avLst>
          </a:prstGeom>
          <a:solidFill>
            <a:srgbClr val="B4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8EFA42-18D0-A571-CC6F-DFA9C64B11E5}"/>
              </a:ext>
            </a:extLst>
          </p:cNvPr>
          <p:cNvSpPr txBox="1"/>
          <p:nvPr/>
        </p:nvSpPr>
        <p:spPr>
          <a:xfrm>
            <a:off x="8633914" y="1418321"/>
            <a:ext cx="309634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is a two-compartment IV infusion model for daptomycin imported from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Monolix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using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monolix2rx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Covariates include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sex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(SEX, 0 or 1) and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creatinine clearance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ClCr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on Cl, and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weight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(WT) on V2.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1840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48F44-E03C-C4BF-CA5D-27A1F887E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Daptomycin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4C9367-E592-D193-6F5B-966B25DA89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EA325-E17C-4431-8C79-1AEA4A396602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B40000"/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A85614-118D-AE61-16F6-80E49F14C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Daptomycin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cyclic</a:t>
            </a:r>
            <a:r>
              <a:rPr lang="de-DE" dirty="0"/>
              <a:t> </a:t>
            </a:r>
            <a:r>
              <a:rPr lang="de-DE" dirty="0" err="1"/>
              <a:t>lipopeptide</a:t>
            </a:r>
            <a:r>
              <a:rPr lang="de-DE" dirty="0"/>
              <a:t> </a:t>
            </a:r>
            <a:r>
              <a:rPr lang="de-DE" dirty="0" err="1"/>
              <a:t>antibacterial</a:t>
            </a:r>
            <a:r>
              <a:rPr lang="de-DE" dirty="0"/>
              <a:t> </a:t>
            </a:r>
            <a:r>
              <a:rPr lang="de-DE" dirty="0" err="1"/>
              <a:t>agent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in vitro </a:t>
            </a:r>
            <a:r>
              <a:rPr lang="de-DE" dirty="0" err="1"/>
              <a:t>activity</a:t>
            </a:r>
            <a:r>
              <a:rPr lang="de-DE" dirty="0"/>
              <a:t> </a:t>
            </a:r>
            <a:r>
              <a:rPr lang="de-DE" dirty="0" err="1"/>
              <a:t>against</a:t>
            </a:r>
            <a:r>
              <a:rPr lang="de-DE" dirty="0"/>
              <a:t> gram-positive </a:t>
            </a:r>
            <a:r>
              <a:rPr lang="de-DE" dirty="0" err="1"/>
              <a:t>bacteria</a:t>
            </a:r>
            <a:r>
              <a:rPr lang="de-DE" dirty="0"/>
              <a:t>, </a:t>
            </a:r>
            <a:r>
              <a:rPr lang="de-DE" dirty="0" err="1"/>
              <a:t>including</a:t>
            </a:r>
            <a:r>
              <a:rPr lang="de-DE" dirty="0"/>
              <a:t> </a:t>
            </a:r>
            <a:r>
              <a:rPr lang="de-DE" dirty="0" err="1"/>
              <a:t>methicillin-resistant</a:t>
            </a:r>
            <a:r>
              <a:rPr lang="de-DE" dirty="0"/>
              <a:t> </a:t>
            </a:r>
            <a:r>
              <a:rPr lang="de-DE" i="1" dirty="0" err="1"/>
              <a:t>Staphylococcus</a:t>
            </a:r>
            <a:r>
              <a:rPr lang="de-DE" i="1" dirty="0"/>
              <a:t> </a:t>
            </a:r>
            <a:r>
              <a:rPr lang="de-DE" i="1" dirty="0" err="1"/>
              <a:t>aureus</a:t>
            </a:r>
            <a:r>
              <a:rPr lang="de-DE" dirty="0"/>
              <a:t> (MRSA)</a:t>
            </a:r>
          </a:p>
          <a:p>
            <a:pPr lvl="1"/>
            <a:r>
              <a:rPr lang="en-US" dirty="0"/>
              <a:t>AUC</a:t>
            </a:r>
            <a:r>
              <a:rPr lang="en-US" baseline="-25000" dirty="0"/>
              <a:t>0-24</a:t>
            </a:r>
            <a:r>
              <a:rPr lang="en-US" dirty="0"/>
              <a:t>/MIC &lt; 666 associated with excess mortality in hospitalized patients (Falcone et al); others reported a target </a:t>
            </a:r>
            <a:r>
              <a:rPr lang="en-US" dirty="0" err="1"/>
              <a:t>C</a:t>
            </a:r>
            <a:r>
              <a:rPr lang="en-US" baseline="-25000" dirty="0" err="1"/>
              <a:t>max</a:t>
            </a:r>
            <a:r>
              <a:rPr lang="en-US" dirty="0"/>
              <a:t> range of 63.45-76.29 mg/L (</a:t>
            </a:r>
            <a:r>
              <a:rPr lang="en-US" dirty="0" err="1"/>
              <a:t>Galar</a:t>
            </a:r>
            <a:r>
              <a:rPr lang="en-US" dirty="0"/>
              <a:t> et al)</a:t>
            </a:r>
          </a:p>
          <a:p>
            <a:pPr lvl="1"/>
            <a:r>
              <a:rPr lang="en-US" dirty="0" err="1"/>
              <a:t>C</a:t>
            </a:r>
            <a:r>
              <a:rPr lang="en-US" baseline="-25000" dirty="0" err="1"/>
              <a:t>min</a:t>
            </a:r>
            <a:r>
              <a:rPr lang="en-US" dirty="0"/>
              <a:t> associated with creatine phosphokinase (CPK) elevation above 24.3 mg/L (</a:t>
            </a:r>
            <a:r>
              <a:rPr lang="en-US" dirty="0" err="1"/>
              <a:t>Bhavnani</a:t>
            </a:r>
            <a:r>
              <a:rPr lang="en-US" dirty="0"/>
              <a:t> et al)</a:t>
            </a:r>
          </a:p>
          <a:p>
            <a:pPr lvl="1"/>
            <a:r>
              <a:rPr lang="en-US" dirty="0"/>
              <a:t>We have a handy population PK model (</a:t>
            </a:r>
            <a:r>
              <a:rPr lang="en-US" dirty="0" err="1"/>
              <a:t>Dvorchik</a:t>
            </a:r>
            <a:r>
              <a:rPr lang="en-US" dirty="0"/>
              <a:t> et al)</a:t>
            </a:r>
          </a:p>
          <a:p>
            <a:pPr marL="0" indent="0" algn="r">
              <a:buNone/>
            </a:pPr>
            <a:endParaRPr lang="de-DE" dirty="0">
              <a:effectLst/>
            </a:endParaRPr>
          </a:p>
          <a:p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142B5-03A1-B314-392D-6EB7C4939C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nlmix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r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 development team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7CF917-E4A1-7197-5BC5-148BC083C75D}"/>
              </a:ext>
            </a:extLst>
          </p:cNvPr>
          <p:cNvSpPr txBox="1"/>
          <p:nvPr/>
        </p:nvSpPr>
        <p:spPr>
          <a:xfrm>
            <a:off x="2412272" y="4077072"/>
            <a:ext cx="6887404" cy="235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Bhavnani</a:t>
            </a: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SM, Rubino CM, Ambrose PG, </a:t>
            </a:r>
            <a:r>
              <a:rPr kumimoji="0" lang="de-DE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Drusano</a:t>
            </a: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GL. Daptomycin </a:t>
            </a:r>
            <a:r>
              <a:rPr kumimoji="0" lang="de-DE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Exposure</a:t>
            </a: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kumimoji="0" lang="de-DE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de-DE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Probability</a:t>
            </a: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kumimoji="0" lang="de-DE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Elevations</a:t>
            </a: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kumimoji="0" lang="de-DE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de-DE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Creatine</a:t>
            </a: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de-DE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Phosphokinase</a:t>
            </a: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Level: Data </a:t>
            </a:r>
            <a:r>
              <a:rPr kumimoji="0" lang="de-DE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kumimoji="0" lang="de-DE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Randomized</a:t>
            </a: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Trial of </a:t>
            </a:r>
            <a:r>
              <a:rPr kumimoji="0" lang="de-DE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Patients</a:t>
            </a: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de-DE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de-DE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Bacteremia</a:t>
            </a: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kumimoji="0" lang="de-DE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Endocarditis</a:t>
            </a: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Clinical Infectious </a:t>
            </a:r>
            <a:r>
              <a:rPr kumimoji="0" lang="de-DE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Diseases</a:t>
            </a: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2010 Jun 15;50(12):1568–74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05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Dvorchik</a:t>
            </a: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B, Arbeit RD, Chung J, Liu S, Knebel W, </a:t>
            </a:r>
            <a:r>
              <a:rPr kumimoji="0" lang="de-DE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Kastrissios</a:t>
            </a: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H. Population </a:t>
            </a:r>
            <a:r>
              <a:rPr kumimoji="0" lang="de-DE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Pharmacokinetics</a:t>
            </a: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Daptomycin. Antimicrobial Agents and </a:t>
            </a:r>
            <a:r>
              <a:rPr kumimoji="0" lang="de-DE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Chemotherapy</a:t>
            </a: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2004 Aug;48(8):2799–807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05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Falcone M, Russo A, </a:t>
            </a:r>
            <a:r>
              <a:rPr kumimoji="0" lang="de-DE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Cassetta</a:t>
            </a: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MI, </a:t>
            </a:r>
            <a:r>
              <a:rPr kumimoji="0" lang="de-DE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Lappa</a:t>
            </a: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A, </a:t>
            </a:r>
            <a:r>
              <a:rPr kumimoji="0" lang="de-DE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Tritapepe</a:t>
            </a: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L, </a:t>
            </a:r>
            <a:r>
              <a:rPr kumimoji="0" lang="de-DE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d’Ettorre</a:t>
            </a: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G, et al. </a:t>
            </a:r>
            <a:r>
              <a:rPr kumimoji="0" lang="de-DE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Variability</a:t>
            </a: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kumimoji="0" lang="de-DE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pharmacokinetic</a:t>
            </a: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de-DE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parameters</a:t>
            </a: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</a:t>
            </a:r>
            <a:r>
              <a:rPr kumimoji="0" lang="de-DE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patients</a:t>
            </a: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de-DE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receiving</a:t>
            </a: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different </a:t>
            </a:r>
            <a:r>
              <a:rPr kumimoji="0" lang="de-DE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dosages</a:t>
            </a: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kumimoji="0" lang="de-DE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daptomycin</a:t>
            </a: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kumimoji="0" lang="de-DE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de-DE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therapeutic</a:t>
            </a: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de-DE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drug</a:t>
            </a: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de-DE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monitoring</a:t>
            </a: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de-DE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necessary</a:t>
            </a: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 Journal of </a:t>
            </a:r>
            <a:r>
              <a:rPr kumimoji="0" lang="de-DE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Infection</a:t>
            </a: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kumimoji="0" lang="de-DE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Chemotherapy</a:t>
            </a: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2013 Jan 1;19(4):732–9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05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Galar</a:t>
            </a: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A, Muñoz P, Valerio M, </a:t>
            </a:r>
            <a:r>
              <a:rPr kumimoji="0" lang="de-DE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Cercenado</a:t>
            </a: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E, García-González X, Burillo A, et al. </a:t>
            </a:r>
            <a:r>
              <a:rPr kumimoji="0" lang="de-DE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Current</a:t>
            </a: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de-DE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</a:t>
            </a: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kumimoji="0" lang="de-DE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daptomycin</a:t>
            </a: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kumimoji="0" lang="de-DE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systematic</a:t>
            </a: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de-DE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therapeutic</a:t>
            </a: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de-DE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drug</a:t>
            </a: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de-DE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monitoring</a:t>
            </a: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Clinical </a:t>
            </a:r>
            <a:r>
              <a:rPr kumimoji="0" lang="de-DE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experience</a:t>
            </a: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a </a:t>
            </a:r>
            <a:r>
              <a:rPr kumimoji="0" lang="de-DE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tertiary</a:t>
            </a: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care </a:t>
            </a:r>
            <a:r>
              <a:rPr kumimoji="0" lang="de-DE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institution</a:t>
            </a: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International Journal of Antimicrobial Agents. 2019 Jan 1;53(1):40–8.</a:t>
            </a:r>
          </a:p>
        </p:txBody>
      </p:sp>
      <p:pic>
        <p:nvPicPr>
          <p:cNvPr id="6" name="Picture 5" descr="A blue hexagon with a white and grey pill&#10;&#10;Description automatically generated">
            <a:extLst>
              <a:ext uri="{FF2B5EF4-FFF2-40B4-BE49-F238E27FC236}">
                <a16:creationId xmlns:a16="http://schemas.microsoft.com/office/drawing/2014/main" id="{16A70B87-2BC1-3C80-2F0B-8591970203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851" y="189307"/>
            <a:ext cx="720080" cy="83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04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063552" y="620688"/>
            <a:ext cx="8208912" cy="129614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dirty="0"/>
              <a:t>r</a:t>
            </a:r>
            <a:r>
              <a:rPr lang="en-GB" baseline="30000" dirty="0"/>
              <a:t>2</a:t>
            </a:r>
            <a:r>
              <a:rPr lang="en-GB" dirty="0"/>
              <a:t>: an open-source package for </a:t>
            </a:r>
            <a:r>
              <a:rPr lang="en-GB" dirty="0" err="1"/>
              <a:t>pharmacometric</a:t>
            </a:r>
            <a:r>
              <a:rPr lang="en-GB" dirty="0"/>
              <a:t> </a:t>
            </a:r>
            <a:r>
              <a:rPr lang="en-GB" dirty="0" err="1"/>
              <a:t>modeling</a:t>
            </a:r>
            <a:r>
              <a:rPr lang="en-GB" dirty="0"/>
              <a:t> in R</a:t>
            </a:r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2967608" y="2204864"/>
            <a:ext cx="6400800" cy="2664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rgbClr val="B40000"/>
              </a:buClr>
              <a:buFont typeface="Arial" pitchFamily="34" charset="0"/>
              <a:buNone/>
              <a:defRPr sz="2400" kern="120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rgbClr val="B40000"/>
              </a:buClr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rgbClr val="B40000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rgbClr val="B40000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rgbClr val="B40000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40000"/>
              </a:buClr>
              <a:buSzTx/>
              <a:buFont typeface="Arial" pitchFamily="34" charset="0"/>
              <a:buNone/>
              <a:tabLst/>
              <a:defRPr/>
            </a:pPr>
            <a:endParaRPr kumimoji="0" lang="en-GB" sz="19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4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GB" sz="21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ACoP  Conference 2024 tutorial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40000"/>
              </a:buClr>
              <a:buSzTx/>
              <a:buFont typeface="Arial" pitchFamily="34" charset="0"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4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Matthew Fidler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4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GB" sz="17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On behalf of the </a:t>
            </a:r>
            <a:r>
              <a:rPr kumimoji="0" lang="en-GB" sz="1700" b="0" i="0" u="none" strike="noStrike" kern="1200" cap="none" spc="0" normalizeH="0" baseline="0" noProof="0" dirty="0">
                <a:ln>
                  <a:noFill/>
                </a:ln>
                <a:solidFill>
                  <a:srgbClr val="305480"/>
                </a:solidFill>
                <a:effectLst/>
                <a:uLnTx/>
                <a:uFillTx/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nlmix</a:t>
            </a:r>
            <a:r>
              <a:rPr kumimoji="0" lang="en-GB" sz="1700" b="0" i="0" u="none" strike="noStrike" kern="1200" cap="none" spc="0" normalizeH="0" baseline="0" noProof="0" dirty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r2</a:t>
            </a:r>
            <a:r>
              <a:rPr kumimoji="0" lang="en-GB" sz="17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 development team: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B4000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GB" sz="17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Matt Fidler, Bill Denney, Richard Hooijmaijers, Rik Schoemaker, Mirjam Trame, Theodoros Papathanasiou, Justin Wilkins, John Harrold</a:t>
            </a:r>
          </a:p>
        </p:txBody>
      </p:sp>
    </p:spTree>
    <p:extLst>
      <p:ext uri="{BB962C8B-B14F-4D97-AF65-F5344CB8AC3E}">
        <p14:creationId xmlns:p14="http://schemas.microsoft.com/office/powerpoint/2010/main" val="31983862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E3BF8-1F4E-65F3-67C4-6F9B885EB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patient X…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DE82C0-E3AD-2CC4-A9DE-5EE68DA47B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EA325-E17C-4431-8C79-1AEA4A396602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B40000"/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D11CD1-BA7C-61DE-A976-D681E219D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392" y="1196752"/>
            <a:ext cx="5544616" cy="5184576"/>
          </a:xfrm>
        </p:spPr>
        <p:txBody>
          <a:bodyPr>
            <a:normAutofit fontScale="92500"/>
          </a:bodyPr>
          <a:lstStyle/>
          <a:p>
            <a:r>
              <a:rPr lang="en-US" dirty="0"/>
              <a:t>Patient X</a:t>
            </a:r>
          </a:p>
          <a:p>
            <a:pPr lvl="1"/>
            <a:r>
              <a:rPr lang="en-US" dirty="0"/>
              <a:t>Weight: 82.8 kg</a:t>
            </a:r>
          </a:p>
          <a:p>
            <a:pPr lvl="1"/>
            <a:r>
              <a:rPr lang="de-DE" dirty="0" err="1"/>
              <a:t>Creatinine</a:t>
            </a:r>
            <a:r>
              <a:rPr lang="de-DE" dirty="0"/>
              <a:t> </a:t>
            </a:r>
            <a:r>
              <a:rPr lang="de-DE" dirty="0" err="1"/>
              <a:t>clearance</a:t>
            </a:r>
            <a:r>
              <a:rPr lang="de-DE" dirty="0"/>
              <a:t>: 78.6 </a:t>
            </a:r>
            <a:r>
              <a:rPr lang="de-DE" dirty="0" err="1"/>
              <a:t>mL</a:t>
            </a:r>
            <a:r>
              <a:rPr lang="de-DE" dirty="0"/>
              <a:t>/min</a:t>
            </a:r>
          </a:p>
          <a:p>
            <a:pPr lvl="1"/>
            <a:r>
              <a:rPr lang="de-DE" dirty="0" err="1"/>
              <a:t>Female</a:t>
            </a:r>
            <a:r>
              <a:rPr lang="de-DE" dirty="0"/>
              <a:t> (SEX=1)</a:t>
            </a:r>
          </a:p>
          <a:p>
            <a:pPr lvl="1"/>
            <a:r>
              <a:rPr lang="de-DE" dirty="0"/>
              <a:t>Daily </a:t>
            </a:r>
            <a:r>
              <a:rPr lang="de-DE" dirty="0" err="1"/>
              <a:t>infused</a:t>
            </a:r>
            <a:r>
              <a:rPr lang="de-DE" dirty="0"/>
              <a:t> </a:t>
            </a:r>
            <a:r>
              <a:rPr lang="de-DE" dirty="0" err="1"/>
              <a:t>doses</a:t>
            </a:r>
            <a:r>
              <a:rPr lang="de-DE" dirty="0"/>
              <a:t> of </a:t>
            </a:r>
            <a:r>
              <a:rPr lang="de-DE" dirty="0" err="1"/>
              <a:t>daptomycin</a:t>
            </a:r>
            <a:r>
              <a:rPr lang="de-DE" dirty="0"/>
              <a:t> 10 mg/kg (</a:t>
            </a:r>
            <a:r>
              <a:rPr lang="de-DE" dirty="0" err="1"/>
              <a:t>later</a:t>
            </a:r>
            <a:r>
              <a:rPr lang="de-DE" dirty="0"/>
              <a:t> </a:t>
            </a:r>
            <a:r>
              <a:rPr lang="de-DE" dirty="0" err="1"/>
              <a:t>lowered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6 mg/kg)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treat</a:t>
            </a:r>
            <a:r>
              <a:rPr lang="de-DE" dirty="0"/>
              <a:t> MRSA</a:t>
            </a:r>
          </a:p>
          <a:p>
            <a:pPr lvl="1"/>
            <a:r>
              <a:rPr lang="de-DE" dirty="0"/>
              <a:t>MRSA MIC </a:t>
            </a:r>
            <a:r>
              <a:rPr lang="de-DE" dirty="0" err="1"/>
              <a:t>is</a:t>
            </a:r>
            <a:r>
              <a:rPr lang="de-DE" dirty="0"/>
              <a:t> 1 mg/L</a:t>
            </a:r>
          </a:p>
          <a:p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observations</a:t>
            </a:r>
            <a:r>
              <a:rPr lang="de-DE" dirty="0"/>
              <a:t>, at 60 h, 142 h, 183 h after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dose</a:t>
            </a:r>
          </a:p>
          <a:p>
            <a:endParaRPr lang="de-DE" dirty="0"/>
          </a:p>
          <a:p>
            <a:r>
              <a:rPr lang="de-DE" dirty="0"/>
              <a:t>Question: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minimum</a:t>
            </a:r>
            <a:r>
              <a:rPr lang="de-DE" dirty="0"/>
              <a:t> dose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ensure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AUC</a:t>
            </a:r>
            <a:r>
              <a:rPr lang="de-DE" baseline="-25000" dirty="0"/>
              <a:t>24</a:t>
            </a:r>
            <a:r>
              <a:rPr lang="de-DE" dirty="0"/>
              <a:t>/</a:t>
            </a:r>
            <a:r>
              <a:rPr lang="de-DE" dirty="0" err="1"/>
              <a:t>minimum</a:t>
            </a:r>
            <a:r>
              <a:rPr lang="de-DE" dirty="0"/>
              <a:t> </a:t>
            </a:r>
            <a:r>
              <a:rPr lang="de-DE" dirty="0" err="1"/>
              <a:t>inhibitory</a:t>
            </a:r>
            <a:r>
              <a:rPr lang="de-DE" dirty="0"/>
              <a:t> </a:t>
            </a:r>
            <a:r>
              <a:rPr lang="de-DE" dirty="0" err="1"/>
              <a:t>concentration</a:t>
            </a:r>
            <a:r>
              <a:rPr lang="de-DE" dirty="0"/>
              <a:t> (MIC) at </a:t>
            </a:r>
            <a:r>
              <a:rPr lang="de-DE" dirty="0" err="1"/>
              <a:t>steady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exceeds</a:t>
            </a:r>
            <a:r>
              <a:rPr lang="de-DE" dirty="0"/>
              <a:t> 666?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5C117-141F-B58C-F540-B6EEEDDDB6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nlmix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r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 development team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7DB0F4-375B-8C78-0573-8A2EF8D31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459" y="1068338"/>
            <a:ext cx="5064149" cy="5064149"/>
          </a:xfrm>
          <a:prstGeom prst="rect">
            <a:avLst/>
          </a:prstGeom>
        </p:spPr>
      </p:pic>
      <p:pic>
        <p:nvPicPr>
          <p:cNvPr id="6" name="Picture 5" descr="A blue hexagon with a white and grey pill&#10;&#10;Description automatically generated">
            <a:extLst>
              <a:ext uri="{FF2B5EF4-FFF2-40B4-BE49-F238E27FC236}">
                <a16:creationId xmlns:a16="http://schemas.microsoft.com/office/drawing/2014/main" id="{4C517E02-6CE3-46D7-AA1A-9FEA497696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851" y="189307"/>
            <a:ext cx="720080" cy="83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663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E3BF8-1F4E-65F3-67C4-6F9B885EB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113388"/>
            <a:ext cx="9433048" cy="985909"/>
          </a:xfrm>
        </p:spPr>
        <p:txBody>
          <a:bodyPr/>
          <a:lstStyle/>
          <a:p>
            <a:r>
              <a:rPr lang="en-US" dirty="0"/>
              <a:t>What does this patient’s concentration-time profile actually look like?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DE82C0-E3AD-2CC4-A9DE-5EE68DA47B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EA325-E17C-4431-8C79-1AEA4A396602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B40000"/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D11CD1-BA7C-61DE-A976-D681E219D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392" y="1196752"/>
            <a:ext cx="5544616" cy="5184576"/>
          </a:xfrm>
        </p:spPr>
        <p:txBody>
          <a:bodyPr>
            <a:normAutofit/>
          </a:bodyPr>
          <a:lstStyle/>
          <a:p>
            <a:r>
              <a:rPr lang="en-US" dirty="0"/>
              <a:t>Let’s find out…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dirty="0" err="1">
                <a:solidFill>
                  <a:srgbClr val="B4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poso_estim_map</a:t>
            </a:r>
            <a:r>
              <a:rPr lang="en-US" sz="2000" dirty="0">
                <a:solidFill>
                  <a:srgbClr val="B4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r>
              <a:rPr lang="en-US" sz="2000" dirty="0">
                <a:solidFill>
                  <a:srgbClr val="B40000"/>
                </a:solidFill>
              </a:rPr>
              <a:t> </a:t>
            </a:r>
            <a:r>
              <a:rPr lang="en-US" dirty="0"/>
              <a:t>provides: </a:t>
            </a:r>
          </a:p>
          <a:p>
            <a:pPr lvl="1"/>
            <a:r>
              <a:rPr lang="en-US" dirty="0"/>
              <a:t>Maximum </a:t>
            </a:r>
            <a:r>
              <a:rPr lang="en-US" i="1" dirty="0"/>
              <a:t>a posteriori</a:t>
            </a:r>
            <a:r>
              <a:rPr lang="en-US" dirty="0"/>
              <a:t> (MAP) individual parameters for individual patients based upon their data and the model...</a:t>
            </a:r>
          </a:p>
          <a:p>
            <a:pPr lvl="1"/>
            <a:r>
              <a:rPr lang="en-US" dirty="0"/>
              <a:t>Predicted concentration-time curve based on their dosing history</a:t>
            </a:r>
          </a:p>
          <a:p>
            <a:pPr lvl="1"/>
            <a:r>
              <a:rPr lang="en-US" dirty="0"/>
              <a:t>Rolling AUC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5C117-141F-B58C-F540-B6EEEDDDB6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nlmix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r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 development team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03BE4E-1D77-C159-3CA6-6E784077DB70}"/>
              </a:ext>
            </a:extLst>
          </p:cNvPr>
          <p:cNvSpPr txBox="1"/>
          <p:nvPr/>
        </p:nvSpPr>
        <p:spPr>
          <a:xfrm>
            <a:off x="983432" y="1772816"/>
            <a:ext cx="48245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pt17fit &lt;-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poso_estim_map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(dat =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subset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(dat, ID==17),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prior_model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rx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EC1249-18C2-7213-94F9-63507882DA54}"/>
              </a:ext>
            </a:extLst>
          </p:cNvPr>
          <p:cNvSpPr txBox="1"/>
          <p:nvPr/>
        </p:nvSpPr>
        <p:spPr>
          <a:xfrm>
            <a:off x="3935760" y="1522641"/>
            <a:ext cx="1656184" cy="276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patient’s data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FF9743-DC06-C454-EBC6-F86F958D370A}"/>
              </a:ext>
            </a:extLst>
          </p:cNvPr>
          <p:cNvSpPr txBox="1"/>
          <p:nvPr/>
        </p:nvSpPr>
        <p:spPr>
          <a:xfrm>
            <a:off x="2063552" y="2238318"/>
            <a:ext cx="648072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rxode2 model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DDD5A11-FBF0-3F74-0288-1AA253C69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200" y="1069200"/>
            <a:ext cx="5065200" cy="5065200"/>
          </a:xfrm>
          <a:prstGeom prst="rect">
            <a:avLst/>
          </a:prstGeom>
        </p:spPr>
      </p:pic>
      <p:pic>
        <p:nvPicPr>
          <p:cNvPr id="6" name="Picture 5" descr="A blue hexagon with a white and grey pill&#10;&#10;Description automatically generated">
            <a:extLst>
              <a:ext uri="{FF2B5EF4-FFF2-40B4-BE49-F238E27FC236}">
                <a16:creationId xmlns:a16="http://schemas.microsoft.com/office/drawing/2014/main" id="{40581831-E443-3798-98C2-1680C12412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851" y="189307"/>
            <a:ext cx="720080" cy="83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929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E3BF8-1F4E-65F3-67C4-6F9B885EB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dose seems to be OK, but…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DE82C0-E3AD-2CC4-A9DE-5EE68DA47B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EA325-E17C-4431-8C79-1AEA4A396602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B40000"/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D11CD1-BA7C-61DE-A976-D681E219D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392" y="1196752"/>
            <a:ext cx="5544616" cy="5184576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C</a:t>
            </a:r>
            <a:r>
              <a:rPr lang="en-US" baseline="-25000" dirty="0" err="1"/>
              <a:t>min</a:t>
            </a:r>
            <a:r>
              <a:rPr lang="en-US" dirty="0"/>
              <a:t> appears to be on target, but </a:t>
            </a:r>
            <a:r>
              <a:rPr lang="en-US" dirty="0" err="1"/>
              <a:t>C</a:t>
            </a:r>
            <a:r>
              <a:rPr lang="en-US" baseline="-25000" dirty="0" err="1"/>
              <a:t>max</a:t>
            </a:r>
            <a:r>
              <a:rPr lang="en-US" dirty="0"/>
              <a:t> might be higher than it needs to be…</a:t>
            </a:r>
          </a:p>
          <a:p>
            <a:r>
              <a:rPr lang="en-US" dirty="0"/>
              <a:t>AUC between the 48 h and 72 h doses is </a:t>
            </a:r>
            <a:r>
              <a:rPr lang="en-US" dirty="0">
                <a:solidFill>
                  <a:srgbClr val="B40000"/>
                </a:solidFill>
              </a:rPr>
              <a:t>1003.7 </a:t>
            </a:r>
            <a:r>
              <a:rPr lang="en-US" dirty="0" err="1">
                <a:solidFill>
                  <a:srgbClr val="B40000"/>
                </a:solidFill>
              </a:rPr>
              <a:t>mg.h</a:t>
            </a:r>
            <a:r>
              <a:rPr lang="en-US" dirty="0">
                <a:solidFill>
                  <a:srgbClr val="B40000"/>
                </a:solidFill>
              </a:rPr>
              <a:t>/L </a:t>
            </a:r>
          </a:p>
          <a:p>
            <a:r>
              <a:rPr lang="en-US" dirty="0"/>
              <a:t>Since MIC is </a:t>
            </a:r>
            <a:r>
              <a:rPr lang="en-US" dirty="0">
                <a:solidFill>
                  <a:srgbClr val="B40000"/>
                </a:solidFill>
              </a:rPr>
              <a:t>1 mg/L</a:t>
            </a:r>
            <a:r>
              <a:rPr lang="en-US" dirty="0"/>
              <a:t>, AUC/MIC=1003.7, which is &gt;&gt; 666</a:t>
            </a:r>
          </a:p>
          <a:p>
            <a:endParaRPr lang="en-US" dirty="0"/>
          </a:p>
          <a:p>
            <a:r>
              <a:rPr lang="en-US" dirty="0"/>
              <a:t>So for this patient, at least, a dose of 10 mg/kg/d is OK – efficacious and not overly toxic</a:t>
            </a:r>
          </a:p>
          <a:p>
            <a:r>
              <a:rPr lang="en-US" dirty="0"/>
              <a:t>However, we can see from the dose reduction at 168 h that 6 mg/kg/d might be good enough…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5C117-141F-B58C-F540-B6EEEDDDB6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nlmix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r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 development team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A28070-5C80-79F2-ADC8-286722F1C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200" y="1069200"/>
            <a:ext cx="5065200" cy="5065200"/>
          </a:xfrm>
          <a:prstGeom prst="rect">
            <a:avLst/>
          </a:prstGeom>
        </p:spPr>
      </p:pic>
      <p:pic>
        <p:nvPicPr>
          <p:cNvPr id="6" name="Picture 5" descr="A blue hexagon with a white and grey pill&#10;&#10;Description automatically generated">
            <a:extLst>
              <a:ext uri="{FF2B5EF4-FFF2-40B4-BE49-F238E27FC236}">
                <a16:creationId xmlns:a16="http://schemas.microsoft.com/office/drawing/2014/main" id="{46609BC7-BC7D-6401-1EB0-21E568C442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851" y="189307"/>
            <a:ext cx="720080" cy="83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6863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5909805-857E-BA2F-C032-23C2074CF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738" y="188640"/>
            <a:ext cx="5832648" cy="58326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BE3BF8-1F4E-65F3-67C4-6F9B885EB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210843"/>
            <a:ext cx="5976664" cy="985909"/>
          </a:xfrm>
        </p:spPr>
        <p:txBody>
          <a:bodyPr/>
          <a:lstStyle/>
          <a:p>
            <a:r>
              <a:rPr lang="en-US" dirty="0"/>
              <a:t>What dose do we need for </a:t>
            </a:r>
            <a:r>
              <a:rPr lang="en-US" dirty="0" err="1"/>
              <a:t>C</a:t>
            </a:r>
            <a:r>
              <a:rPr lang="en-US" baseline="-25000" dirty="0" err="1"/>
              <a:t>max</a:t>
            </a:r>
            <a:r>
              <a:rPr lang="en-US" dirty="0"/>
              <a:t> of 70x the MIC (1 mg/L)?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DE82C0-E3AD-2CC4-A9DE-5EE68DA47B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EA325-E17C-4431-8C79-1AEA4A396602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B40000"/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5C117-141F-B58C-F540-B6EEEDDDB6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nlmix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r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 development team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2BAC2DBA-22A3-B3DF-0C50-AB30A08D4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376" y="1484784"/>
            <a:ext cx="5544616" cy="42473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02C1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poso_dose_conc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(dat = 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subset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(dat, ID==17), 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prior_model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= 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rx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, 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time_c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=(6*24)+0.5, 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time_dose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=0, 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target_conc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= 70, 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duration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=0.5, 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indiv_param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=pat17, 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add_dose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=7, 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interdose_interval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=24)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Cascadia Code" panose="020B06090200000200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$dose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[1] 362.5345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Cascadia Code" panose="020B06090200000200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$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type_of_estimate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[1] "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point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estimate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"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Cascadia Code" panose="020B06090200000200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$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conc_estimate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[1] 70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Cascadia Code" panose="020B06090200000200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$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indiv_param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4949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# A 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4949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tibble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4949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: 1 × 16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ID 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Cl_pop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Q_pop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V1_pop V2_pop beta_Cl_SEX_1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94949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&lt;</a:t>
            </a:r>
            <a:r>
              <a:rPr kumimoji="0" lang="de-DE" altLang="de-DE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94949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dbl</a:t>
            </a:r>
            <a:r>
              <a:rPr kumimoji="0" lang="de-DE" alt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94949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&gt;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</a:t>
            </a:r>
            <a:r>
              <a:rPr kumimoji="0" lang="de-DE" alt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94949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&lt;</a:t>
            </a:r>
            <a:r>
              <a:rPr kumimoji="0" lang="de-DE" altLang="de-DE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94949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dbl</a:t>
            </a:r>
            <a:r>
              <a:rPr kumimoji="0" lang="de-DE" alt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94949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&gt;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</a:t>
            </a:r>
            <a:r>
              <a:rPr kumimoji="0" lang="de-DE" alt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94949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&lt;</a:t>
            </a:r>
            <a:r>
              <a:rPr kumimoji="0" lang="de-DE" altLang="de-DE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94949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dbl</a:t>
            </a:r>
            <a:r>
              <a:rPr kumimoji="0" lang="de-DE" alt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94949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&gt;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</a:t>
            </a:r>
            <a:r>
              <a:rPr kumimoji="0" lang="de-DE" alt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94949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&lt;</a:t>
            </a:r>
            <a:r>
              <a:rPr kumimoji="0" lang="de-DE" altLang="de-DE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94949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dbl</a:t>
            </a:r>
            <a:r>
              <a:rPr kumimoji="0" lang="de-DE" alt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94949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&gt;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</a:t>
            </a:r>
            <a:r>
              <a:rPr kumimoji="0" lang="de-DE" alt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94949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&lt;</a:t>
            </a:r>
            <a:r>
              <a:rPr kumimoji="0" lang="de-DE" altLang="de-DE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94949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dbl</a:t>
            </a:r>
            <a:r>
              <a:rPr kumimoji="0" lang="de-DE" alt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94949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&gt;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</a:t>
            </a:r>
            <a:r>
              <a:rPr kumimoji="0" lang="de-DE" alt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94949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&lt;</a:t>
            </a:r>
            <a:r>
              <a:rPr kumimoji="0" lang="de-DE" altLang="de-DE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94949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dbl</a:t>
            </a:r>
            <a:r>
              <a:rPr kumimoji="0" lang="de-DE" altLang="de-DE" sz="1200" b="0" i="1" u="none" strike="noStrike" kern="1200" cap="none" spc="0" normalizeH="0" baseline="0" noProof="0" dirty="0">
                <a:ln>
                  <a:noFill/>
                </a:ln>
                <a:solidFill>
                  <a:srgbClr val="94949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&gt;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BCBCBC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1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17 -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0.439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1.29 1.62 1.63 -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0.282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4949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# ℹ 10 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4949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more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4949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variables: 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4949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beta_Cl_logtClCr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4949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&lt;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4949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dbl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4949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&gt;,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4949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# beta_V2_logtWT &lt;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4949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dbl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4949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&gt;, a &lt;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4949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dbl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4949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&gt;, 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4949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omega_Cl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4949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&lt;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4949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dbl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4949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&gt;,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4949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# 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4949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omega_Q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4949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&lt;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4949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dbl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4949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&gt;, omega_V1 &lt;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4949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dbl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4949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&gt;, omega_V2 &lt;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4949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dbl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4949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&gt;, SEX &lt;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4949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dbl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4949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&gt;,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4949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# WT &lt;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4949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dbl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4949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&gt;, 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4949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ClCr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4949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&lt;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4949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dbl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49494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&gt;</a:t>
            </a:r>
            <a:r>
              <a:rPr kumimoji="0" lang="de-DE" altLang="de-DE" sz="4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endParaRPr kumimoji="0" lang="de-DE" altLang="de-DE" sz="18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49936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E3BF8-1F4E-65F3-67C4-6F9B885EB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210843"/>
            <a:ext cx="11521280" cy="985909"/>
          </a:xfrm>
        </p:spPr>
        <p:txBody>
          <a:bodyPr/>
          <a:lstStyle/>
          <a:p>
            <a:r>
              <a:rPr lang="en-US" dirty="0"/>
              <a:t>What if we wanted an AUC of 700 </a:t>
            </a:r>
            <a:r>
              <a:rPr lang="en-US" dirty="0" err="1"/>
              <a:t>mg.d</a:t>
            </a:r>
            <a:r>
              <a:rPr lang="en-US" dirty="0"/>
              <a:t>/L?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DE82C0-E3AD-2CC4-A9DE-5EE68DA47B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EA325-E17C-4431-8C79-1AEA4A396602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B40000"/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5C117-141F-B58C-F540-B6EEEDDDB6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nlmix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r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 development team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2BAC2DBA-22A3-B3DF-0C50-AB30A08D4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376" y="1412776"/>
            <a:ext cx="11017224" cy="20313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02C1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poso_dose_auc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(dat = 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subset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(dat, ID==17), 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prior_model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= 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rx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, 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starting_time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= 144, 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time_auc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=24, 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target_auc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= 700, 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duration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=0.5, 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indiv_param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=pat17, 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interdose_interval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= 24, 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add_dose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= 7)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Cascadia Code" panose="020B06090200000200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$dose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[1] 597.3235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Cascadia Code" panose="020B06090200000200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$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type_of_estimate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[1] "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point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estimate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"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Cascadia Code" panose="020B06090200000200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$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auc_estimate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[1] 700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7AEBB5-13C4-9976-3173-AAC0F3DEC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2" y="1988840"/>
            <a:ext cx="8616280" cy="4164395"/>
          </a:xfrm>
          <a:prstGeom prst="rect">
            <a:avLst/>
          </a:prstGeom>
        </p:spPr>
      </p:pic>
      <p:pic>
        <p:nvPicPr>
          <p:cNvPr id="7" name="Picture 6" descr="A blue hexagon with a white and grey pill&#10;&#10;Description automatically generated">
            <a:extLst>
              <a:ext uri="{FF2B5EF4-FFF2-40B4-BE49-F238E27FC236}">
                <a16:creationId xmlns:a16="http://schemas.microsoft.com/office/drawing/2014/main" id="{68A3984B-B24E-B498-2CC3-75CD1D2256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851" y="189307"/>
            <a:ext cx="720080" cy="83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9393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E3BF8-1F4E-65F3-67C4-6F9B885EB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210843"/>
            <a:ext cx="10297144" cy="985909"/>
          </a:xfrm>
        </p:spPr>
        <p:txBody>
          <a:bodyPr/>
          <a:lstStyle/>
          <a:p>
            <a:r>
              <a:rPr lang="en-US" dirty="0"/>
              <a:t>And what if we had no samples for this subject, but only their weight, </a:t>
            </a:r>
            <a:r>
              <a:rPr lang="en-US" dirty="0" err="1"/>
              <a:t>CrCL</a:t>
            </a:r>
            <a:r>
              <a:rPr lang="en-US" dirty="0"/>
              <a:t> and sex…?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DE82C0-E3AD-2CC4-A9DE-5EE68DA47B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EA325-E17C-4431-8C79-1AEA4A396602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B40000"/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5C117-141F-B58C-F540-B6EEEDDDB6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nlmix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r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 development team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2BAC2DBA-22A3-B3DF-0C50-AB30A08D4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392" y="1577192"/>
            <a:ext cx="11017224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902C10"/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poso_simu_pop</a:t>
            </a:r>
            <a:r>
              <a:rPr kumimoji="0" lang="en-US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(</a:t>
            </a:r>
            <a:r>
              <a:rPr kumimoji="0" lang="en-US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dat</a:t>
            </a:r>
            <a:r>
              <a:rPr kumimoji="0" lang="en-US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=simskeleton17, </a:t>
            </a:r>
            <a:r>
              <a:rPr kumimoji="0" lang="en-US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prior_model</a:t>
            </a:r>
            <a:r>
              <a:rPr kumimoji="0" lang="en-US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=</a:t>
            </a:r>
            <a:r>
              <a:rPr kumimoji="0" lang="en-US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rx</a:t>
            </a:r>
            <a:r>
              <a:rPr kumimoji="0" lang="en-US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, </a:t>
            </a:r>
            <a:r>
              <a:rPr kumimoji="0" lang="en-US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n_simul</a:t>
            </a:r>
            <a:r>
              <a:rPr kumimoji="0" lang="en-US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=2000, </a:t>
            </a:r>
            <a:r>
              <a:rPr kumimoji="0" lang="en-US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return_model</a:t>
            </a:r>
            <a:r>
              <a:rPr kumimoji="0" lang="en-US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=T)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scadia Code" panose="020B0609020000020004" pitchFamily="49" charset="0"/>
              <a:ea typeface="+mn-ea"/>
              <a:cs typeface="Cascadia Code" panose="020B06090200000200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03EEAA-F132-4CD3-DE4B-CD0371F2C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973815"/>
            <a:ext cx="7637031" cy="4542616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6849D84-90ED-F04D-AD63-559BC725C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2264" y="1196752"/>
            <a:ext cx="3312368" cy="5184576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800" dirty="0"/>
              <a:t>We can simulate profiles using our patient’s covariate profile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Clearly, a dose of 750 mg has a chance of just under 50% of exceeding the </a:t>
            </a:r>
            <a:r>
              <a:rPr lang="en-US" sz="1800" dirty="0" err="1"/>
              <a:t>C</a:t>
            </a:r>
            <a:r>
              <a:rPr lang="en-US" sz="1800" baseline="-25000" dirty="0" err="1"/>
              <a:t>min</a:t>
            </a:r>
            <a:r>
              <a:rPr lang="en-US" sz="1800" dirty="0"/>
              <a:t> safety limit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We would probably want to start this patient on a lower dose, collect TDM samples, and then use </a:t>
            </a:r>
            <a:r>
              <a:rPr lang="en-US" sz="1800" dirty="0" err="1">
                <a:solidFill>
                  <a:srgbClr val="B4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poso_estim_map</a:t>
            </a:r>
            <a:r>
              <a:rPr lang="en-US" sz="1800" dirty="0">
                <a:solidFill>
                  <a:srgbClr val="B4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r>
              <a:rPr lang="en-US" sz="1800" dirty="0">
                <a:solidFill>
                  <a:srgbClr val="B40000"/>
                </a:solidFill>
              </a:rPr>
              <a:t> </a:t>
            </a:r>
            <a:r>
              <a:rPr lang="en-US" sz="1800" dirty="0"/>
              <a:t>and </a:t>
            </a:r>
            <a:r>
              <a:rPr lang="en-US" sz="1800" dirty="0" err="1">
                <a:solidFill>
                  <a:srgbClr val="B4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poso_dose_conc</a:t>
            </a:r>
            <a:r>
              <a:rPr lang="en-US" sz="1800" dirty="0">
                <a:solidFill>
                  <a:srgbClr val="B4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r>
              <a:rPr lang="en-US" sz="1800" dirty="0">
                <a:solidFill>
                  <a:srgbClr val="B40000"/>
                </a:solidFill>
              </a:rPr>
              <a:t> </a:t>
            </a:r>
            <a:r>
              <a:rPr lang="en-US" sz="1800" dirty="0"/>
              <a:t>and/or </a:t>
            </a:r>
            <a:r>
              <a:rPr lang="en-US" sz="1800" dirty="0" err="1">
                <a:solidFill>
                  <a:srgbClr val="B4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poso_dose_auc</a:t>
            </a:r>
            <a:r>
              <a:rPr lang="en-US" sz="1800" dirty="0">
                <a:solidFill>
                  <a:srgbClr val="B4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r>
              <a:rPr lang="en-US" sz="1800" dirty="0">
                <a:solidFill>
                  <a:srgbClr val="B40000"/>
                </a:solidFill>
              </a:rPr>
              <a:t> </a:t>
            </a:r>
            <a:r>
              <a:rPr lang="en-US" sz="1800" dirty="0"/>
              <a:t>to find the best possible dose</a:t>
            </a:r>
          </a:p>
          <a:p>
            <a:pPr>
              <a:spcBef>
                <a:spcPts val="600"/>
              </a:spcBef>
            </a:pPr>
            <a:endParaRPr 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FE1AA9-A9FB-1242-65F8-4FF90C618308}"/>
              </a:ext>
            </a:extLst>
          </p:cNvPr>
          <p:cNvSpPr txBox="1"/>
          <p:nvPr/>
        </p:nvSpPr>
        <p:spPr>
          <a:xfrm>
            <a:off x="1126275" y="2060848"/>
            <a:ext cx="3175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drug’s PK are quite variable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38696D-AA97-C2FB-76C0-8B5EE0F99985}"/>
              </a:ext>
            </a:extLst>
          </p:cNvPr>
          <p:cNvSpPr txBox="1"/>
          <p:nvPr/>
        </p:nvSpPr>
        <p:spPr>
          <a:xfrm>
            <a:off x="1122304" y="2375302"/>
            <a:ext cx="34676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Shaded areas are 50%, 90% and 95% confidence intervals</a:t>
            </a:r>
            <a:endParaRPr kumimoji="0" lang="de-DE" sz="11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 descr="A blue hexagon with a white and grey pill&#10;&#10;Description automatically generated">
            <a:extLst>
              <a:ext uri="{FF2B5EF4-FFF2-40B4-BE49-F238E27FC236}">
                <a16:creationId xmlns:a16="http://schemas.microsoft.com/office/drawing/2014/main" id="{81B3FA04-3177-37D3-74E8-4384BAB3E7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851" y="189307"/>
            <a:ext cx="720080" cy="83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642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14DCF-C5C6-9451-1A31-BC68AEBAE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there’s more!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F14771-2251-FA3B-9FB9-EBED8F55C4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EA325-E17C-4431-8C79-1AEA4A396602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B40000"/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7D7D-D48D-2D8E-0546-7249A2CC7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tx1"/>
                </a:solidFill>
              </a:rPr>
              <a:t>posologyr</a:t>
            </a:r>
            <a:r>
              <a:rPr lang="en-US" dirty="0"/>
              <a:t> provides several more utility functions:</a:t>
            </a:r>
          </a:p>
          <a:p>
            <a:pPr lvl="1"/>
            <a:r>
              <a:rPr lang="de-DE" sz="1800" dirty="0" err="1">
                <a:solidFill>
                  <a:srgbClr val="C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poso_estim_mcmc</a:t>
            </a:r>
            <a:r>
              <a:rPr lang="de-DE" sz="1800" dirty="0">
                <a:solidFill>
                  <a:srgbClr val="C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r>
              <a:rPr lang="de-DE" dirty="0"/>
              <a:t>: </a:t>
            </a:r>
            <a:r>
              <a:rPr lang="en-US" dirty="0"/>
              <a:t>Estimate the posterior distribution of individual parameters by MCMC</a:t>
            </a:r>
          </a:p>
          <a:p>
            <a:pPr lvl="1"/>
            <a:r>
              <a:rPr lang="de-DE" sz="1800" dirty="0" err="1">
                <a:solidFill>
                  <a:srgbClr val="C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poso_estim_sir</a:t>
            </a:r>
            <a:r>
              <a:rPr lang="de-DE" sz="1800" dirty="0">
                <a:solidFill>
                  <a:srgbClr val="C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r>
              <a:rPr lang="de-DE" dirty="0"/>
              <a:t>: </a:t>
            </a:r>
            <a:r>
              <a:rPr lang="en-US" dirty="0"/>
              <a:t>Estimate the posterior distribution of individual parameters by SIR</a:t>
            </a:r>
            <a:endParaRPr lang="de-DE" dirty="0"/>
          </a:p>
          <a:p>
            <a:pPr lvl="1"/>
            <a:r>
              <a:rPr lang="de-DE" sz="1800" dirty="0" err="1">
                <a:solidFill>
                  <a:srgbClr val="C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poso_inter_cmin</a:t>
            </a:r>
            <a:r>
              <a:rPr lang="de-DE" sz="1800" dirty="0">
                <a:solidFill>
                  <a:srgbClr val="C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r>
              <a:rPr lang="de-DE" dirty="0"/>
              <a:t>: </a:t>
            </a:r>
            <a:r>
              <a:rPr lang="en-US" dirty="0"/>
              <a:t>Estimates the optimal dosing interval to consistently achieve a target </a:t>
            </a:r>
            <a:r>
              <a:rPr lang="en-US" dirty="0" err="1"/>
              <a:t>Cmin</a:t>
            </a:r>
            <a:r>
              <a:rPr lang="en-US" dirty="0"/>
              <a:t>, given a dose, a population pharmacokinetic model, a set of individual parameters, and a target concentration</a:t>
            </a:r>
            <a:endParaRPr lang="de-DE" dirty="0"/>
          </a:p>
          <a:p>
            <a:pPr lvl="1"/>
            <a:r>
              <a:rPr lang="de-DE" sz="1800" dirty="0" err="1">
                <a:solidFill>
                  <a:srgbClr val="C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poso_time_cmin</a:t>
            </a:r>
            <a:r>
              <a:rPr lang="de-DE" sz="1800" dirty="0">
                <a:solidFill>
                  <a:srgbClr val="C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r>
              <a:rPr lang="de-DE" dirty="0"/>
              <a:t>:</a:t>
            </a:r>
            <a:r>
              <a:rPr lang="de-DE" sz="1800" dirty="0">
                <a:solidFill>
                  <a:srgbClr val="C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dirty="0"/>
              <a:t>Estimates the time required to reach a target trough concentration (</a:t>
            </a:r>
            <a:r>
              <a:rPr lang="en-US" dirty="0" err="1"/>
              <a:t>Cmin</a:t>
            </a:r>
            <a:r>
              <a:rPr lang="en-US" dirty="0"/>
              <a:t>) given a population pharmacokinetic model, a set of individual parameters, a dose, and a target </a:t>
            </a:r>
            <a:r>
              <a:rPr lang="en-US" dirty="0" err="1"/>
              <a:t>Cmin</a:t>
            </a:r>
            <a:endParaRPr lang="de-DE" dirty="0"/>
          </a:p>
          <a:p>
            <a:pPr lvl="1"/>
            <a:r>
              <a:rPr lang="de-DE" sz="1800" dirty="0" err="1">
                <a:solidFill>
                  <a:srgbClr val="C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poso_replace_et</a:t>
            </a:r>
            <a:r>
              <a:rPr lang="de-DE" sz="1800" dirty="0">
                <a:solidFill>
                  <a:srgbClr val="C0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()</a:t>
            </a:r>
            <a:r>
              <a:rPr lang="de-DE" dirty="0"/>
              <a:t>: </a:t>
            </a:r>
            <a:r>
              <a:rPr lang="en-US" dirty="0"/>
              <a:t>Update a model with events from a new </a:t>
            </a:r>
            <a:r>
              <a:rPr lang="en-US" b="1" dirty="0">
                <a:solidFill>
                  <a:schemeClr val="tx1"/>
                </a:solidFill>
              </a:rPr>
              <a:t>rxode2</a:t>
            </a:r>
            <a:r>
              <a:rPr lang="en-US" dirty="0"/>
              <a:t> event table, while accounting for and interpolating any covariates or inter-occasion variability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086E8-9E45-7F21-A07C-8C0B541DEC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nlmix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r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 development team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pic>
        <p:nvPicPr>
          <p:cNvPr id="6" name="Picture 5" descr="A blue hexagon with a white and grey pill&#10;&#10;Description automatically generated">
            <a:extLst>
              <a:ext uri="{FF2B5EF4-FFF2-40B4-BE49-F238E27FC236}">
                <a16:creationId xmlns:a16="http://schemas.microsoft.com/office/drawing/2014/main" id="{1A6DEACA-EF53-534A-8712-87BA2BEE5A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851" y="189307"/>
            <a:ext cx="720080" cy="83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222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14DCF-C5C6-9451-1A31-BC68AEBAE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conclusion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F14771-2251-FA3B-9FB9-EBED8F55C4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EA325-E17C-4431-8C79-1AEA4A396602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B40000"/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07D7D-D48D-2D8E-0546-7249A2CC7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tx1"/>
                </a:solidFill>
              </a:rPr>
              <a:t>posologyr</a:t>
            </a:r>
            <a:r>
              <a:rPr lang="en-US" dirty="0">
                <a:solidFill>
                  <a:schemeClr val="tx1"/>
                </a:solidFill>
              </a:rPr>
              <a:t> provides a toolkit to leverage pharmacometrics models with very limited PK/PD data in order to optimize individual dosing in a clinical setting</a:t>
            </a:r>
          </a:p>
          <a:p>
            <a:r>
              <a:rPr lang="en-US" dirty="0">
                <a:solidFill>
                  <a:schemeClr val="tx1"/>
                </a:solidFill>
              </a:rPr>
              <a:t>It’s capable of a lot more than we’ve shown you, and is in ongoing development</a:t>
            </a:r>
          </a:p>
          <a:p>
            <a:r>
              <a:rPr lang="en-US" dirty="0">
                <a:solidFill>
                  <a:schemeClr val="tx1"/>
                </a:solidFill>
              </a:rPr>
              <a:t>This presentation is based on version 1.27, currently on CRAN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b="1" dirty="0" err="1">
                <a:solidFill>
                  <a:srgbClr val="B40000"/>
                </a:solidFill>
              </a:rPr>
              <a:t>posologyr</a:t>
            </a:r>
            <a:r>
              <a:rPr lang="en-US" dirty="0">
                <a:solidFill>
                  <a:schemeClr val="tx1"/>
                </a:solidFill>
              </a:rPr>
              <a:t> is developed by </a:t>
            </a:r>
            <a:r>
              <a:rPr lang="en-US" b="1" dirty="0">
                <a:solidFill>
                  <a:schemeClr val="tx1"/>
                </a:solidFill>
              </a:rPr>
              <a:t>Cyril Leven </a:t>
            </a:r>
            <a:r>
              <a:rPr lang="en-US" dirty="0">
                <a:solidFill>
                  <a:schemeClr val="tx1"/>
                </a:solidFill>
              </a:rPr>
              <a:t>with contributions from </a:t>
            </a:r>
            <a:r>
              <a:rPr lang="en-US" b="1" dirty="0">
                <a:solidFill>
                  <a:schemeClr val="tx1"/>
                </a:solidFill>
              </a:rPr>
              <a:t>Matthew Fidler</a:t>
            </a:r>
            <a:r>
              <a:rPr lang="en-US" dirty="0">
                <a:solidFill>
                  <a:schemeClr val="tx1"/>
                </a:solidFill>
              </a:rPr>
              <a:t>,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Emmanuelle Comets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b="1" dirty="0">
                <a:solidFill>
                  <a:schemeClr val="tx1"/>
                </a:solidFill>
              </a:rPr>
              <a:t>Audrey </a:t>
            </a:r>
            <a:r>
              <a:rPr lang="en-US" b="1" dirty="0" err="1">
                <a:solidFill>
                  <a:schemeClr val="tx1"/>
                </a:solidFill>
              </a:rPr>
              <a:t>Lavenu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and </a:t>
            </a:r>
            <a:r>
              <a:rPr lang="en-US" b="1" dirty="0">
                <a:solidFill>
                  <a:schemeClr val="tx1"/>
                </a:solidFill>
              </a:rPr>
              <a:t>Marc </a:t>
            </a:r>
            <a:r>
              <a:rPr lang="en-US" b="1" dirty="0" err="1">
                <a:solidFill>
                  <a:schemeClr val="tx1"/>
                </a:solidFill>
              </a:rPr>
              <a:t>Lavielle</a:t>
            </a:r>
            <a:endParaRPr lang="en-US" b="1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086E8-9E45-7F21-A07C-8C0B541DEC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nlmix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r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 development team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pic>
        <p:nvPicPr>
          <p:cNvPr id="6" name="Picture 5" descr="A blue hexagon with a white and grey pill&#10;&#10;Description automatically generated">
            <a:extLst>
              <a:ext uri="{FF2B5EF4-FFF2-40B4-BE49-F238E27FC236}">
                <a16:creationId xmlns:a16="http://schemas.microsoft.com/office/drawing/2014/main" id="{1A6DEACA-EF53-534A-8712-87BA2BEE5A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851" y="189307"/>
            <a:ext cx="720080" cy="8340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0AD62F-B308-4004-C549-F649F45F6BED}"/>
              </a:ext>
            </a:extLst>
          </p:cNvPr>
          <p:cNvSpPr txBox="1"/>
          <p:nvPr/>
        </p:nvSpPr>
        <p:spPr>
          <a:xfrm>
            <a:off x="3047658" y="5363924"/>
            <a:ext cx="6095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https://github.com/levenc/posologyr/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746151-42FE-F47B-1714-6067FFB57413}"/>
              </a:ext>
            </a:extLst>
          </p:cNvPr>
          <p:cNvSpPr txBox="1"/>
          <p:nvPr/>
        </p:nvSpPr>
        <p:spPr>
          <a:xfrm>
            <a:off x="3082298" y="4882065"/>
            <a:ext cx="6095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https://levenc.github.io/posologyr/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F24E89-1DAF-858A-1442-8F0BC48DF3D9}"/>
              </a:ext>
            </a:extLst>
          </p:cNvPr>
          <p:cNvSpPr txBox="1"/>
          <p:nvPr/>
        </p:nvSpPr>
        <p:spPr>
          <a:xfrm>
            <a:off x="2231569" y="5830711"/>
            <a:ext cx="7727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https://cran.r-project.org/web/packages/posologyr/index.html</a:t>
            </a:r>
          </a:p>
        </p:txBody>
      </p:sp>
    </p:spTree>
    <p:extLst>
      <p:ext uri="{BB962C8B-B14F-4D97-AF65-F5344CB8AC3E}">
        <p14:creationId xmlns:p14="http://schemas.microsoft.com/office/powerpoint/2010/main" val="475820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dirty="0"/>
              <a:t>r2 </a:t>
            </a:r>
            <a:r>
              <a:rPr lang="en-US" dirty="0"/>
              <a:t>team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EA325-E17C-4431-8C79-1AEA4A396602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B40000"/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742907" y="1125500"/>
            <a:ext cx="3352800" cy="2554644"/>
            <a:chOff x="6117233" y="3847062"/>
            <a:chExt cx="3352800" cy="255464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62" r="6183"/>
            <a:stretch/>
          </p:blipFill>
          <p:spPr>
            <a:xfrm>
              <a:off x="7010272" y="3847062"/>
              <a:ext cx="1629358" cy="2187977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  <p:sp>
          <p:nvSpPr>
            <p:cNvPr id="13" name="TextBox 12"/>
            <p:cNvSpPr txBox="1"/>
            <p:nvPr/>
          </p:nvSpPr>
          <p:spPr>
            <a:xfrm>
              <a:off x="6117233" y="6093929"/>
              <a:ext cx="3352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B3B3B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Richard Hooijmaijers, BSc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350008" y="3817022"/>
            <a:ext cx="2895600" cy="2567240"/>
            <a:chOff x="62070" y="3776606"/>
            <a:chExt cx="2895600" cy="256724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937" y="3776606"/>
              <a:ext cx="1664489" cy="2219822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  <p:sp>
          <p:nvSpPr>
            <p:cNvPr id="18" name="TextBox 17"/>
            <p:cNvSpPr txBox="1"/>
            <p:nvPr/>
          </p:nvSpPr>
          <p:spPr>
            <a:xfrm>
              <a:off x="62070" y="6036069"/>
              <a:ext cx="2895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B3B3B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Justin Wilkins, PhD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0944" y="3853838"/>
            <a:ext cx="2895600" cy="2541827"/>
            <a:chOff x="3350466" y="3846817"/>
            <a:chExt cx="2895600" cy="2541827"/>
          </a:xfrm>
        </p:grpSpPr>
        <p:sp>
          <p:nvSpPr>
            <p:cNvPr id="19" name="TextBox 18"/>
            <p:cNvSpPr txBox="1"/>
            <p:nvPr/>
          </p:nvSpPr>
          <p:spPr>
            <a:xfrm>
              <a:off x="3350466" y="6080867"/>
              <a:ext cx="2895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B3B3B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Rik Schoemaker, PhD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8861" y="3846817"/>
              <a:ext cx="1638811" cy="2184228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</p:grpSp>
      <p:grpSp>
        <p:nvGrpSpPr>
          <p:cNvPr id="21" name="Group 20"/>
          <p:cNvGrpSpPr/>
          <p:nvPr/>
        </p:nvGrpSpPr>
        <p:grpSpPr>
          <a:xfrm>
            <a:off x="-218668" y="1129175"/>
            <a:ext cx="3352800" cy="2531537"/>
            <a:chOff x="2015197" y="1153083"/>
            <a:chExt cx="3352800" cy="2531537"/>
          </a:xfrm>
        </p:grpSpPr>
        <p:sp>
          <p:nvSpPr>
            <p:cNvPr id="8" name="TextBox 7"/>
            <p:cNvSpPr txBox="1"/>
            <p:nvPr/>
          </p:nvSpPr>
          <p:spPr>
            <a:xfrm>
              <a:off x="2015197" y="3376843"/>
              <a:ext cx="3352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B3B3B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Matthew Fidler, PhD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00438" y="1153083"/>
              <a:ext cx="1629359" cy="2177417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</p:grpSp>
      <p:grpSp>
        <p:nvGrpSpPr>
          <p:cNvPr id="32" name="Group 31"/>
          <p:cNvGrpSpPr/>
          <p:nvPr/>
        </p:nvGrpSpPr>
        <p:grpSpPr>
          <a:xfrm>
            <a:off x="2117537" y="1123197"/>
            <a:ext cx="3352800" cy="2552737"/>
            <a:chOff x="4495674" y="1140020"/>
            <a:chExt cx="3352800" cy="255273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16" r="2966"/>
            <a:stretch/>
          </p:blipFill>
          <p:spPr>
            <a:xfrm>
              <a:off x="5331532" y="1140020"/>
              <a:ext cx="1629359" cy="2185554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  <p:sp>
          <p:nvSpPr>
            <p:cNvPr id="31" name="TextBox 30"/>
            <p:cNvSpPr txBox="1"/>
            <p:nvPr/>
          </p:nvSpPr>
          <p:spPr>
            <a:xfrm>
              <a:off x="4495674" y="3384980"/>
              <a:ext cx="3352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B3B3B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Bill Denney, PhD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971876" y="3864646"/>
            <a:ext cx="3352800" cy="2541617"/>
            <a:chOff x="8215808" y="3832108"/>
            <a:chExt cx="3352800" cy="254161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4191" y="3832108"/>
              <a:ext cx="1559112" cy="2198937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  <p:sp>
          <p:nvSpPr>
            <p:cNvPr id="33" name="TextBox 32"/>
            <p:cNvSpPr txBox="1"/>
            <p:nvPr/>
          </p:nvSpPr>
          <p:spPr>
            <a:xfrm>
              <a:off x="8215808" y="6065948"/>
              <a:ext cx="3352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B3B3B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Mirjam Trame, PhD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430222" y="1120211"/>
            <a:ext cx="3352800" cy="2565298"/>
            <a:chOff x="6920280" y="1094601"/>
            <a:chExt cx="3352800" cy="2565298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31" r="22521"/>
            <a:stretch/>
          </p:blipFill>
          <p:spPr>
            <a:xfrm>
              <a:off x="7921021" y="1094601"/>
              <a:ext cx="1578543" cy="2190248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  <p:sp>
          <p:nvSpPr>
            <p:cNvPr id="34" name="TextBox 33"/>
            <p:cNvSpPr txBox="1"/>
            <p:nvPr/>
          </p:nvSpPr>
          <p:spPr>
            <a:xfrm>
              <a:off x="6920280" y="3352122"/>
              <a:ext cx="3352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B3B3B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John Harrold, PhD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74F44D1-12C2-3368-B086-D9826395D78A}"/>
              </a:ext>
            </a:extLst>
          </p:cNvPr>
          <p:cNvGrpSpPr/>
          <p:nvPr/>
        </p:nvGrpSpPr>
        <p:grpSpPr>
          <a:xfrm>
            <a:off x="9270941" y="3886647"/>
            <a:ext cx="3048000" cy="2486807"/>
            <a:chOff x="7531593" y="3884373"/>
            <a:chExt cx="3048000" cy="2486807"/>
          </a:xfrm>
        </p:grpSpPr>
        <p:pic>
          <p:nvPicPr>
            <p:cNvPr id="1026" name="Picture 2" descr="Profile photo of Max Taubert">
              <a:extLst>
                <a:ext uri="{FF2B5EF4-FFF2-40B4-BE49-F238E27FC236}">
                  <a16:creationId xmlns:a16="http://schemas.microsoft.com/office/drawing/2014/main" id="{45198DCC-D90A-958D-E9AD-19B1601B61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772"/>
            <a:stretch/>
          </p:blipFill>
          <p:spPr bwMode="auto">
            <a:xfrm>
              <a:off x="8314976" y="3884373"/>
              <a:ext cx="1481235" cy="2109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860AAB-880F-DDF4-5E47-6B8A99DEDF8E}"/>
                </a:ext>
              </a:extLst>
            </p:cNvPr>
            <p:cNvSpPr txBox="1"/>
            <p:nvPr/>
          </p:nvSpPr>
          <p:spPr>
            <a:xfrm>
              <a:off x="7531593" y="6063403"/>
              <a:ext cx="3048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i-FI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B3B3B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Max Taubert, PhD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F23E7FE-18E1-A070-9A49-4C925E320D98}"/>
              </a:ext>
            </a:extLst>
          </p:cNvPr>
          <p:cNvGrpSpPr/>
          <p:nvPr/>
        </p:nvGrpSpPr>
        <p:grpSpPr>
          <a:xfrm>
            <a:off x="9055593" y="1108314"/>
            <a:ext cx="3688080" cy="2567620"/>
            <a:chOff x="9141552" y="1037192"/>
            <a:chExt cx="3352800" cy="2567620"/>
          </a:xfrm>
        </p:grpSpPr>
        <p:pic>
          <p:nvPicPr>
            <p:cNvPr id="17" name="Picture 16" descr="A person wearing glasses&#10;&#10;Description automatically generated with medium confidence">
              <a:extLst>
                <a:ext uri="{FF2B5EF4-FFF2-40B4-BE49-F238E27FC236}">
                  <a16:creationId xmlns:a16="http://schemas.microsoft.com/office/drawing/2014/main" id="{A19EA02E-7A0E-B7C0-2AA6-02B0F699ED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36" r="15034" b="3035"/>
            <a:stretch/>
          </p:blipFill>
          <p:spPr>
            <a:xfrm>
              <a:off x="9785360" y="1037192"/>
              <a:ext cx="1629358" cy="2211801"/>
            </a:xfrm>
            <a:prstGeom prst="rect">
              <a:avLst/>
            </a:prstGeom>
            <a:ln w="28575">
              <a:solidFill>
                <a:schemeClr val="accent1"/>
              </a:solidFill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6D40EF0-AA9F-286B-B110-5429EEACD799}"/>
                </a:ext>
              </a:extLst>
            </p:cNvPr>
            <p:cNvSpPr txBox="1"/>
            <p:nvPr/>
          </p:nvSpPr>
          <p:spPr>
            <a:xfrm>
              <a:off x="9141552" y="3297035"/>
              <a:ext cx="3352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B3B3B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rPr>
                <a:t>Theo Papathanasiou, PhD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2128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EA325-E17C-4431-8C79-1AEA4A396602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B40000"/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nlmix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r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 development team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3392" y="113386"/>
            <a:ext cx="10945216" cy="985909"/>
          </a:xfrm>
        </p:spPr>
        <p:txBody>
          <a:bodyPr/>
          <a:lstStyle/>
          <a:p>
            <a:r>
              <a:rPr lang="en-US" dirty="0"/>
              <a:t>Vision of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6" y="133341"/>
            <a:ext cx="1444877" cy="7254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980727"/>
            <a:ext cx="7409523" cy="531015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21130830">
            <a:off x="4212203" y="2092908"/>
            <a:ext cx="4045831" cy="3281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To develop an R-based open-source nonlinear mixed-effects modeling software package that can compete with commercial pharmacometric tools and is suitable for regulatory submissions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6691DD55-91A5-40A9-A673-97A5FB80D5DA}"/>
              </a:ext>
            </a:extLst>
          </p:cNvPr>
          <p:cNvSpPr txBox="1">
            <a:spLocks/>
          </p:cNvSpPr>
          <p:nvPr/>
        </p:nvSpPr>
        <p:spPr>
          <a:xfrm>
            <a:off x="3576685" y="-33201"/>
            <a:ext cx="216024" cy="1212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B40000"/>
                </a:solidFill>
                <a:latin typeface="+mj-lt"/>
                <a:ea typeface="Tahoma" pitchFamily="34" charset="0"/>
                <a:cs typeface="Tahoma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30000" noProof="0" dirty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2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srgbClr val="B40000"/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113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800635" y="1382759"/>
            <a:ext cx="6028534" cy="4525328"/>
          </a:xfrm>
        </p:spPr>
        <p:txBody>
          <a:bodyPr/>
          <a:lstStyle/>
          <a:p>
            <a:r>
              <a:rPr lang="en-US" dirty="0"/>
              <a:t>Run time for ODE model:</a:t>
            </a:r>
          </a:p>
          <a:p>
            <a:pPr lvl="1"/>
            <a:r>
              <a:rPr lang="en-US" dirty="0" err="1"/>
              <a:t>FOCEi</a:t>
            </a:r>
            <a:r>
              <a:rPr lang="en-US" dirty="0"/>
              <a:t>: nlmixr runs faster than NONMEM</a:t>
            </a:r>
          </a:p>
          <a:p>
            <a:pPr lvl="1"/>
            <a:r>
              <a:rPr lang="en-US" dirty="0"/>
              <a:t>SAEM: nlmixr runs as fast as </a:t>
            </a:r>
            <a:r>
              <a:rPr lang="en-US" dirty="0" err="1"/>
              <a:t>Monolix</a:t>
            </a:r>
            <a:r>
              <a:rPr lang="en-US" dirty="0"/>
              <a:t> and both are faster than NONMEM</a:t>
            </a:r>
          </a:p>
          <a:p>
            <a:r>
              <a:rPr lang="en-US" dirty="0"/>
              <a:t>Parameter Estimates were similar for all three NLME tools.</a:t>
            </a:r>
          </a:p>
          <a:p>
            <a:r>
              <a:rPr lang="en-US" dirty="0"/>
              <a:t>Multiple known submission/approval to regulators (FDA, EMA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075" y="457200"/>
            <a:ext cx="11291776" cy="960120"/>
          </a:xfrm>
        </p:spPr>
        <p:txBody>
          <a:bodyPr>
            <a:normAutofit/>
          </a:bodyPr>
          <a:lstStyle/>
          <a:p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is a nonlinear mixed effects modeling R package with comparable performance to commercial software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nlmix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r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 development team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EA325-E17C-4431-8C79-1AEA4A396602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B40000"/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8A46A7-2F48-964E-AD0B-5768BB0D51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361" r="31360"/>
          <a:stretch/>
        </p:blipFill>
        <p:spPr>
          <a:xfrm>
            <a:off x="9290213" y="4379053"/>
            <a:ext cx="2350446" cy="22360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3A7525-41D2-C44F-BBB2-A1DC2A9732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243"/>
          <a:stretch/>
        </p:blipFill>
        <p:spPr>
          <a:xfrm>
            <a:off x="3738110" y="4409041"/>
            <a:ext cx="5212980" cy="22360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056D91-A96D-614B-A7C9-D9A8FE5482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253" r="6943"/>
          <a:stretch/>
        </p:blipFill>
        <p:spPr>
          <a:xfrm>
            <a:off x="9380115" y="1693470"/>
            <a:ext cx="2170641" cy="22360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BF4C6C-A225-0A48-AD92-54F26775805B}"/>
              </a:ext>
            </a:extLst>
          </p:cNvPr>
          <p:cNvSpPr txBox="1"/>
          <p:nvPr/>
        </p:nvSpPr>
        <p:spPr>
          <a:xfrm>
            <a:off x="9938739" y="1370729"/>
            <a:ext cx="1505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Run Time (s)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79F876-2738-694B-8FD4-249FEF2188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01" t="23191" r="25259" b="39021"/>
          <a:stretch/>
        </p:blipFill>
        <p:spPr>
          <a:xfrm>
            <a:off x="7153917" y="1651266"/>
            <a:ext cx="1798960" cy="1849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B6B89D-821D-FB49-A1E7-68685972F725}"/>
              </a:ext>
            </a:extLst>
          </p:cNvPr>
          <p:cNvSpPr txBox="1"/>
          <p:nvPr/>
        </p:nvSpPr>
        <p:spPr>
          <a:xfrm>
            <a:off x="4550450" y="403024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Vc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(L)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6A20D4-00AD-A74D-B6C3-1D10F4479E0D}"/>
              </a:ext>
            </a:extLst>
          </p:cNvPr>
          <p:cNvSpPr txBox="1"/>
          <p:nvPr/>
        </p:nvSpPr>
        <p:spPr>
          <a:xfrm>
            <a:off x="10105484" y="4046522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Vc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(L)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655031-E083-BA4A-927C-E8940787D2DD}"/>
              </a:ext>
            </a:extLst>
          </p:cNvPr>
          <p:cNvSpPr txBox="1"/>
          <p:nvPr/>
        </p:nvSpPr>
        <p:spPr>
          <a:xfrm>
            <a:off x="7402930" y="4041817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IIV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Vc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(%)</a:t>
            </a:r>
          </a:p>
        </p:txBody>
      </p:sp>
    </p:spTree>
    <p:extLst>
      <p:ext uri="{BB962C8B-B14F-4D97-AF65-F5344CB8AC3E}">
        <p14:creationId xmlns:p14="http://schemas.microsoft.com/office/powerpoint/2010/main" val="3443632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23392" y="476672"/>
            <a:ext cx="10945216" cy="1512168"/>
          </a:xfrm>
        </p:spPr>
        <p:txBody>
          <a:bodyPr/>
          <a:lstStyle/>
          <a:p>
            <a:r>
              <a:rPr lang="en-US" dirty="0"/>
              <a:t>modeling syntax, running </a:t>
            </a:r>
            <a:r>
              <a:rPr lang="en-US" dirty="0">
                <a:solidFill>
                  <a:schemeClr val="tx2"/>
                </a:solidFill>
              </a:rPr>
              <a:t>nlmix</a:t>
            </a:r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models and </a:t>
            </a:r>
            <a:br>
              <a:rPr lang="en-US" dirty="0"/>
            </a:br>
            <a:r>
              <a:rPr lang="en-US" dirty="0">
                <a:solidFill>
                  <a:schemeClr val="tx2"/>
                </a:solidFill>
              </a:rPr>
              <a:t>nlmix</a:t>
            </a:r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output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735" y="2060848"/>
            <a:ext cx="2408529" cy="291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95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623392" y="1196752"/>
          <a:ext cx="10944226" cy="512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2113">
                  <a:extLst>
                    <a:ext uri="{9D8B030D-6E8A-4147-A177-3AD203B41FA5}">
                      <a16:colId xmlns:a16="http://schemas.microsoft.com/office/drawing/2014/main" val="2621055992"/>
                    </a:ext>
                  </a:extLst>
                </a:gridCol>
                <a:gridCol w="5472113">
                  <a:extLst>
                    <a:ext uri="{9D8B030D-6E8A-4147-A177-3AD203B41FA5}">
                      <a16:colId xmlns:a16="http://schemas.microsoft.com/office/drawing/2014/main" val="2876914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Initialization </a:t>
                      </a:r>
                      <a:r>
                        <a:rPr lang="en-US" dirty="0" err="1"/>
                        <a:t>ini</a:t>
                      </a:r>
                      <a:r>
                        <a:rPr lang="en-US" dirty="0"/>
                        <a:t>({ })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model({ })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861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800" baseline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888510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3215679" y="1556792"/>
            <a:ext cx="2832155" cy="1152128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675824" y="1563757"/>
            <a:ext cx="3396394" cy="570692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label() or # (interactive only)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A </a:t>
            </a: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 dirty="0"/>
              <a:t>r model has two main parts: initialization and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EA325-E17C-4431-8C79-1AEA4A396602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B40000"/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nlmix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r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 development team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68008" y="1844824"/>
            <a:ext cx="5294658" cy="792088"/>
          </a:xfrm>
          <a:prstGeom prst="rect">
            <a:avLst/>
          </a:prstGeom>
          <a:solidFill>
            <a:srgbClr val="F1C9A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96000" y="1524555"/>
            <a:ext cx="5078634" cy="5216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model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({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Cl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=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exp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lCl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+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eta.Cl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Vc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=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exp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lVc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+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eta.Vc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KA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=</a:t>
            </a:r>
            <a:r>
              <a: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exp</a:t>
            </a:r>
            <a:r>
              <a:rPr kumimoji="0" lang="sv-SE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lKa </a:t>
            </a:r>
            <a:r>
              <a:rPr kumimoji="0" lang="sv-SE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+</a:t>
            </a:r>
            <a:r>
              <a: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sv-S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eta.Ka</a:t>
            </a:r>
            <a:r>
              <a:rPr kumimoji="0" lang="sv-SE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1" i="0" u="none" strike="noStrike" kern="1200" cap="none" spc="0" normalizeH="0" baseline="0" noProof="0" dirty="0">
              <a:ln>
                <a:noFill/>
              </a:ln>
              <a:solidFill>
                <a:srgbClr val="00008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1" i="0" u="none" strike="noStrike" kern="1200" cap="none" spc="0" normalizeH="0" baseline="0" noProof="0" dirty="0">
              <a:ln>
                <a:noFill/>
              </a:ln>
              <a:solidFill>
                <a:srgbClr val="00008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})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00008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Parameters defined based on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ini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block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Fixed/Random relationships defined first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Model (Solved/RxODE) defined next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Unexplained error defined by formula (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~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327521" y="3250861"/>
            <a:ext cx="1996001" cy="11862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Lower triangular block matrix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04112" y="1516142"/>
            <a:ext cx="4511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08836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Relationship of Fixed/Random Pars First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5360" y="4709808"/>
            <a:ext cx="54721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Population and Residual Estimates are defined using assign operators (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=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67408" y="5440440"/>
            <a:ext cx="4865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Random Effects (ETAs) defined using a model formula (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~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; aka modelled by)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095499" y="2710661"/>
            <a:ext cx="3768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linCmt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()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~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add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add.sd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11950" y="1563757"/>
            <a:ext cx="56963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ini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({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lCl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&lt;-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1.6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;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label("log Cl (L/hr)")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lVc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=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log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90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);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label("log V (L)")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</a:t>
            </a:r>
            <a:r>
              <a:rPr kumimoji="0" lang="sv-S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lKa</a:t>
            </a:r>
            <a:r>
              <a: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=</a:t>
            </a:r>
            <a:r>
              <a: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fix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1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</a:t>
            </a:r>
            <a:r>
              <a: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</a:t>
            </a:r>
            <a:r>
              <a:rPr kumimoji="0" lang="sv-SE" sz="1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#log Ka (1/hr)</a:t>
            </a:r>
            <a:endParaRPr kumimoji="0" lang="sv-SE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add.sd </a:t>
            </a:r>
            <a:r>
              <a:rPr kumimoji="0" lang="de-DE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=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0.2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eta.Ka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~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0.1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#IIV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Ka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eta.Cl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~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c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0.1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eta.Vc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~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c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0.005, 0.1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2940836092"/>
      </p:ext>
    </p:extLst>
  </p:cSld>
  <p:clrMapOvr>
    <a:masterClrMapping/>
  </p:clrMapOvr>
</p:sld>
</file>

<file path=ppt/theme/theme1.xml><?xml version="1.0" encoding="utf-8"?>
<a:theme xmlns:a="http://schemas.openxmlformats.org/drawingml/2006/main" name="OccamsPresentation">
  <a:themeElements>
    <a:clrScheme name="Custom 3">
      <a:dk1>
        <a:srgbClr val="3B3B3B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902C10"/>
      </a:accent2>
      <a:accent3>
        <a:srgbClr val="9BBB59"/>
      </a:accent3>
      <a:accent4>
        <a:srgbClr val="8064A2"/>
      </a:accent4>
      <a:accent5>
        <a:srgbClr val="4BACC6"/>
      </a:accent5>
      <a:accent6>
        <a:srgbClr val="E08836"/>
      </a:accent6>
      <a:hlink>
        <a:srgbClr val="902C10"/>
      </a:hlink>
      <a:folHlink>
        <a:srgbClr val="902C1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F672098E-E704-41C2-B233-A5DE79514A81}" vid="{05D70944-1DEC-4194-BA18-DA1D17F1F2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ccamsPresentation">
  <a:themeElements>
    <a:clrScheme name="Custom 3">
      <a:dk1>
        <a:srgbClr val="3B3B3B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902C10"/>
      </a:accent2>
      <a:accent3>
        <a:srgbClr val="9BBB59"/>
      </a:accent3>
      <a:accent4>
        <a:srgbClr val="8064A2"/>
      </a:accent4>
      <a:accent5>
        <a:srgbClr val="4BACC6"/>
      </a:accent5>
      <a:accent6>
        <a:srgbClr val="E08836"/>
      </a:accent6>
      <a:hlink>
        <a:srgbClr val="902C10"/>
      </a:hlink>
      <a:folHlink>
        <a:srgbClr val="902C1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14DE638-5A32-4AB1-8CA5-820AF9071EC6}" vid="{FC3C1A1D-E4C3-4376-B9E9-5A1F7F3A1C2D}"/>
    </a:ext>
  </a:extLst>
</a:theme>
</file>

<file path=ppt/theme/theme4.xml><?xml version="1.0" encoding="utf-8"?>
<a:theme xmlns:a="http://schemas.openxmlformats.org/drawingml/2006/main" name="2_OccamsPresentation">
  <a:themeElements>
    <a:clrScheme name="Custom 3">
      <a:dk1>
        <a:srgbClr val="3B3B3B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902C10"/>
      </a:accent2>
      <a:accent3>
        <a:srgbClr val="9BBB59"/>
      </a:accent3>
      <a:accent4>
        <a:srgbClr val="8064A2"/>
      </a:accent4>
      <a:accent5>
        <a:srgbClr val="4BACC6"/>
      </a:accent5>
      <a:accent6>
        <a:srgbClr val="E08836"/>
      </a:accent6>
      <a:hlink>
        <a:srgbClr val="902C10"/>
      </a:hlink>
      <a:folHlink>
        <a:srgbClr val="902C1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F672098E-E704-41C2-B233-A5DE79514A81}" vid="{05D70944-1DEC-4194-BA18-DA1D17F1F2A0}"/>
    </a:ext>
  </a:extLst>
</a:theme>
</file>

<file path=ppt/theme/theme5.xml><?xml version="1.0" encoding="utf-8"?>
<a:theme xmlns:a="http://schemas.openxmlformats.org/drawingml/2006/main" name="3_OccamsPresentation">
  <a:themeElements>
    <a:clrScheme name="Custom 3">
      <a:dk1>
        <a:srgbClr val="3B3B3B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902C10"/>
      </a:accent2>
      <a:accent3>
        <a:srgbClr val="9BBB59"/>
      </a:accent3>
      <a:accent4>
        <a:srgbClr val="8064A2"/>
      </a:accent4>
      <a:accent5>
        <a:srgbClr val="4BACC6"/>
      </a:accent5>
      <a:accent6>
        <a:srgbClr val="E08836"/>
      </a:accent6>
      <a:hlink>
        <a:srgbClr val="902C10"/>
      </a:hlink>
      <a:folHlink>
        <a:srgbClr val="902C1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F672098E-E704-41C2-B233-A5DE79514A81}" vid="{05D70944-1DEC-4194-BA18-DA1D17F1F2A0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5449</Words>
  <Application>Microsoft Office PowerPoint</Application>
  <PresentationFormat>Widescreen</PresentationFormat>
  <Paragraphs>819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47</vt:i4>
      </vt:variant>
    </vt:vector>
  </HeadingPairs>
  <TitlesOfParts>
    <vt:vector size="61" baseType="lpstr">
      <vt:lpstr>Arial</vt:lpstr>
      <vt:lpstr>Calibri</vt:lpstr>
      <vt:lpstr>Calibri Light</vt:lpstr>
      <vt:lpstr>Cambria Math</vt:lpstr>
      <vt:lpstr>Cascadia Code</vt:lpstr>
      <vt:lpstr>Century Gothic</vt:lpstr>
      <vt:lpstr>Courier New</vt:lpstr>
      <vt:lpstr>Times New Roman</vt:lpstr>
      <vt:lpstr>Wingdings</vt:lpstr>
      <vt:lpstr>OccamsPresentation</vt:lpstr>
      <vt:lpstr>Office Theme</vt:lpstr>
      <vt:lpstr>1_OccamsPresentation</vt:lpstr>
      <vt:lpstr>2_OccamsPresentation</vt:lpstr>
      <vt:lpstr>3_OccamsPresentation</vt:lpstr>
      <vt:lpstr>PowerPoint Presentation</vt:lpstr>
      <vt:lpstr>Please ensure that you have all packages installed and course materials downloaded</vt:lpstr>
      <vt:lpstr>PowerPoint Presentation</vt:lpstr>
      <vt:lpstr>nlmixr2: an open-source package for pharmacometric modeling in R</vt:lpstr>
      <vt:lpstr>Active nlmixr2 team</vt:lpstr>
      <vt:lpstr>Vision of</vt:lpstr>
      <vt:lpstr>nlmixr2 is a nonlinear mixed effects modeling R package with comparable performance to commercial software</vt:lpstr>
      <vt:lpstr>modeling syntax, running nlmixr2 models and  nlmixr2 output</vt:lpstr>
      <vt:lpstr>A nlmixr model has two main parts: initialization and model</vt:lpstr>
      <vt:lpstr>nlmixr uses defined parameters to select 1, 2 or 3 solved compartment model with linCmt()  closed-form solutions</vt:lpstr>
      <vt:lpstr>A nlmixr model block in case of no closed-form solution or PD model and ODE model block is required  linCmt cannot be used</vt:lpstr>
      <vt:lpstr>Add Bioavailability (F) and lag time (alag) to the model</vt:lpstr>
      <vt:lpstr>Residual Error models and Multiple Endpoints</vt:lpstr>
      <vt:lpstr>Finalizing and checking a nlmixr model verifies nlmixr detects the correct solved model (or RxODE model), as well as showing the parsed initial estimates</vt:lpstr>
      <vt:lpstr>Fitting nlmixr models takes the estimation method (with its options) and produces a nlmixr combined dataset/fit object</vt:lpstr>
      <vt:lpstr>In Rstudio’s Rmarkdown or notebook, the output is similar but in tabular form that is easier to click through</vt:lpstr>
      <vt:lpstr>Inclusion of Covariates into a SAEM nlmixr model</vt:lpstr>
      <vt:lpstr>Resources, documentation and further reading</vt:lpstr>
      <vt:lpstr>PowerPoint Presentation</vt:lpstr>
      <vt:lpstr>Hands-on for importing NONMEM models into nlmixr2/rxode2 (nonmem2rx)</vt:lpstr>
      <vt:lpstr>PowerPoint Presentation</vt:lpstr>
      <vt:lpstr>simulating from a nlmixr2 model</vt:lpstr>
      <vt:lpstr>Excursion to RxODE2 </vt:lpstr>
      <vt:lpstr>RxODE2 is the ODE solving engine that powers the  estimation methods of nlmixr2</vt:lpstr>
      <vt:lpstr>Specify a variety of dosing schedules using the add.dosing() function</vt:lpstr>
      <vt:lpstr>Creating an eventTable with et(), add.sampling(),  add.dosing()</vt:lpstr>
      <vt:lpstr>Back to Simulating with nlmixr2  </vt:lpstr>
      <vt:lpstr>Simulating using nlmixr2 Simulate a new regimen (BID) – No Parameter Uncertainty</vt:lpstr>
      <vt:lpstr>Simulation Output The simulation has information about the parameters that were used in the simulation from the model fit (= Solved RxODE2 object)</vt:lpstr>
      <vt:lpstr>PowerPoint Presentation</vt:lpstr>
      <vt:lpstr>Simulating using nlmixr2 Simulate a new regimen (BID) – With Parameter Uncertainty   add one additional parameter “nStud” </vt:lpstr>
      <vt:lpstr>PowerPoint Presentation</vt:lpstr>
      <vt:lpstr>Simulate a new regimen (BID) – With Parameter Uncertainty  Simulation Plot</vt:lpstr>
      <vt:lpstr>PowerPoint Presentation</vt:lpstr>
      <vt:lpstr>PowerPoint Presentation</vt:lpstr>
      <vt:lpstr>Personalized drug regimens with  posologyr and rxode2 </vt:lpstr>
      <vt:lpstr>Introduction</vt:lpstr>
      <vt:lpstr>What we need</vt:lpstr>
      <vt:lpstr>Daptomycin</vt:lpstr>
      <vt:lpstr>Consider patient X…</vt:lpstr>
      <vt:lpstr>What does this patient’s concentration-time profile actually look like?</vt:lpstr>
      <vt:lpstr>The dose seems to be OK, but…</vt:lpstr>
      <vt:lpstr>What dose do we need for Cmax of 70x the MIC (1 mg/L)?</vt:lpstr>
      <vt:lpstr>What if we wanted an AUC of 700 mg.d/L?</vt:lpstr>
      <vt:lpstr>And what if we had no samples for this subject, but only their weight, CrCL and sex…?</vt:lpstr>
      <vt:lpstr>And there’s more!</vt:lpstr>
      <vt:lpstr>In conclusion</vt:lpstr>
    </vt:vector>
  </TitlesOfParts>
  <Manager/>
  <Company>Occams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Rik Schoemaker</dc:creator>
  <cp:keywords/>
  <dc:description/>
  <cp:lastModifiedBy>Fidler, Matt</cp:lastModifiedBy>
  <cp:revision>375</cp:revision>
  <cp:lastPrinted>2018-07-19T14:45:16Z</cp:lastPrinted>
  <dcterms:created xsi:type="dcterms:W3CDTF">2016-11-23T19:12:10Z</dcterms:created>
  <dcterms:modified xsi:type="dcterms:W3CDTF">2024-11-05T22:07:13Z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929bff8-5b33-42aa-95d2-28f72e792cb0_Enabled">
    <vt:lpwstr>True</vt:lpwstr>
  </property>
  <property fmtid="{D5CDD505-2E9C-101B-9397-08002B2CF9AE}" pid="3" name="MSIP_Label_4929bff8-5b33-42aa-95d2-28f72e792cb0_SiteId">
    <vt:lpwstr>f35a6974-607f-47d4-82d7-ff31d7dc53a5</vt:lpwstr>
  </property>
  <property fmtid="{D5CDD505-2E9C-101B-9397-08002B2CF9AE}" pid="4" name="MSIP_Label_4929bff8-5b33-42aa-95d2-28f72e792cb0_Owner">
    <vt:lpwstr>TRAMEMI1@novartis.net</vt:lpwstr>
  </property>
  <property fmtid="{D5CDD505-2E9C-101B-9397-08002B2CF9AE}" pid="5" name="MSIP_Label_4929bff8-5b33-42aa-95d2-28f72e792cb0_SetDate">
    <vt:lpwstr>2019-04-01T23:14:30.7774925Z</vt:lpwstr>
  </property>
  <property fmtid="{D5CDD505-2E9C-101B-9397-08002B2CF9AE}" pid="6" name="MSIP_Label_4929bff8-5b33-42aa-95d2-28f72e792cb0_Name">
    <vt:lpwstr>Business Use Only</vt:lpwstr>
  </property>
  <property fmtid="{D5CDD505-2E9C-101B-9397-08002B2CF9AE}" pid="7" name="MSIP_Label_4929bff8-5b33-42aa-95d2-28f72e792cb0_Application">
    <vt:lpwstr>Microsoft Azure Information Protection</vt:lpwstr>
  </property>
  <property fmtid="{D5CDD505-2E9C-101B-9397-08002B2CF9AE}" pid="8" name="MSIP_Label_4929bff8-5b33-42aa-95d2-28f72e792cb0_Extended_MSFT_Method">
    <vt:lpwstr>Automatic</vt:lpwstr>
  </property>
  <property fmtid="{D5CDD505-2E9C-101B-9397-08002B2CF9AE}" pid="9" name="Confidentiality">
    <vt:lpwstr>Business Use Only</vt:lpwstr>
  </property>
</Properties>
</file>